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72" r:id="rId1"/>
  </p:sldMasterIdLst>
  <p:handoutMasterIdLst>
    <p:handoutMasterId r:id="rId16"/>
  </p:handoutMasterIdLst>
  <p:sldIdLst>
    <p:sldId id="257" r:id="rId2"/>
    <p:sldId id="258" r:id="rId3"/>
    <p:sldId id="259" r:id="rId4"/>
    <p:sldId id="261" r:id="rId5"/>
    <p:sldId id="265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4" r:id="rId15"/>
  </p:sldIdLst>
  <p:sldSz cx="9144000" cy="6858000" type="screen4x3"/>
  <p:notesSz cx="9926638" cy="6797675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667" autoAdjust="0"/>
    <p:restoredTop sz="94660"/>
  </p:normalViewPr>
  <p:slideViewPr>
    <p:cSldViewPr>
      <p:cViewPr varScale="1">
        <p:scale>
          <a:sx n="56" d="100"/>
          <a:sy n="56" d="100"/>
        </p:scale>
        <p:origin x="809" y="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625095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22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4EBBF5A-8EFE-4220-B346-82E19919DD60}" type="datetimeFigureOut">
              <a:rPr lang="he-IL" smtClean="0"/>
              <a:t>כ"ח/סיון/תש"ף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625095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22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A1415BE-6D1D-4D8E-9465-EEE99B1AD11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1553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כ"ח/סיון/תש"ף</a:t>
            </a:fld>
            <a:endParaRPr lang="he-IL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כ"ח/סיון/תש"ף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כ"ח/סיון/תש"ף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כ"ח/סיון/תש"ף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he-IL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כ"ח/סיון/תש"ף</a:t>
            </a:fld>
            <a:endParaRPr lang="he-IL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כ"ח/סיון/תש"ף</a:t>
            </a:fld>
            <a:endParaRPr lang="he-I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כ"ח/סיון/תש"ף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כ"ח/סיון/תש"ף</a:t>
            </a:fld>
            <a:endParaRPr lang="he-I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כ"ח/סיון/תש"ף</a:t>
            </a:fld>
            <a:endParaRPr lang="he-IL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כ"ח/סיון/תש"ף</a:t>
            </a:fld>
            <a:endParaRPr lang="he-IL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כ"ח/סיון/תש"ף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66E149E-3833-42E1-81DE-F2744A912458}" type="datetimeFigureOut">
              <a:rPr lang="he-IL" smtClean="0"/>
              <a:t>כ"ח/סיון/תש"ף</a:t>
            </a:fld>
            <a:endParaRPr lang="he-IL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קהילת המשיח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54162"/>
            <a:ext cx="8001000" cy="4525963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אחדותנו והתכנסותנו חשובות לאדון!</a:t>
            </a:r>
          </a:p>
          <a:p>
            <a:pPr>
              <a:spcBef>
                <a:spcPts val="12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זה עניין של זהות ושייכות, לא בניין ופעילות</a:t>
            </a:r>
          </a:p>
          <a:p>
            <a:pPr>
              <a:spcBef>
                <a:spcPts val="12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מתוך הזהות נובעת הפעילות</a:t>
            </a:r>
          </a:p>
          <a:p>
            <a:pPr>
              <a:spcBef>
                <a:spcPts val="1200"/>
              </a:spcBef>
              <a:buSzPct val="60000"/>
            </a:pPr>
            <a:endParaRPr lang="he-IL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buSzPct val="60000"/>
            </a:pPr>
            <a:r>
              <a:rPr lang="he-IL" sz="4000" dirty="0">
                <a:solidFill>
                  <a:srgbClr val="FFFFCC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הֵם הָיוּ שׁוֹקְדִים עַל </a:t>
            </a:r>
            <a:r>
              <a:rPr lang="he-IL" sz="4000" b="1" dirty="0">
                <a:solidFill>
                  <a:srgbClr val="FFFFCC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תּוֹרַת הַשְּׁלִיחִים, </a:t>
            </a:r>
            <a:br>
              <a:rPr lang="en-US" sz="4000" b="1" dirty="0">
                <a:solidFill>
                  <a:srgbClr val="FFFFCC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4000" b="1" dirty="0">
                <a:solidFill>
                  <a:srgbClr val="FFFFCC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עַל הַהִתְחַבְּרוּת, עַל בְּצִיעַת הַלֶּחֶם </a:t>
            </a:r>
            <a:br>
              <a:rPr lang="en-US" sz="4000" b="1" dirty="0">
                <a:solidFill>
                  <a:srgbClr val="FFFFCC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4000" b="1" dirty="0">
                <a:solidFill>
                  <a:srgbClr val="FFFFCC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וְעַל הַתְּפִלּוֹת.</a:t>
            </a:r>
            <a:r>
              <a:rPr lang="he-IL" sz="4000" dirty="0">
                <a:solidFill>
                  <a:srgbClr val="FFFFCC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</a:t>
            </a:r>
            <a:r>
              <a:rPr lang="he-IL" dirty="0">
                <a:solidFill>
                  <a:srgbClr val="FFFFCC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מעשי  השליחים ב' 42</a:t>
            </a:r>
            <a:endParaRPr lang="he-IL" sz="3600" dirty="0">
              <a:solidFill>
                <a:srgbClr val="FFFFCC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>
              <a:spcBef>
                <a:spcPts val="1200"/>
              </a:spcBef>
              <a:buSzPct val="60000"/>
            </a:pPr>
            <a:endParaRPr lang="he-IL" sz="3600" dirty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buSzPct val="60000"/>
            </a:pPr>
            <a:endParaRPr lang="he-IL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840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קהילה ששוקדת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458200" cy="5075238"/>
          </a:xfrm>
        </p:spPr>
        <p:txBody>
          <a:bodyPr>
            <a:normAutofit/>
          </a:bodyPr>
          <a:lstStyle/>
          <a:p>
            <a:pPr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דבר ה'</a:t>
            </a:r>
          </a:p>
          <a:p>
            <a:pPr>
              <a:buSzPct val="60000"/>
            </a:pPr>
            <a:r>
              <a:rPr lang="he-IL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התחברות</a:t>
            </a:r>
          </a:p>
          <a:p>
            <a:pPr marL="339725" indent="0">
              <a:lnSpc>
                <a:spcPts val="4200"/>
              </a:lnSpc>
              <a:spcBef>
                <a:spcPts val="1200"/>
              </a:spcBef>
              <a:buNone/>
            </a:pPr>
            <a:r>
              <a:rPr lang="he-IL" sz="3600" b="1" dirty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נָשִׂים לִבֵּנוּ אִישׁ אֶל רֵעֵהוּ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, לְעוֹרֵר זֶה אֶת זֶה לְאַהֲבָה וּלְמַעֲשִׂים טוֹבִים. </a:t>
            </a:r>
            <a:r>
              <a:rPr lang="he-IL" sz="3600" b="1" dirty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בַּל נַזְנִיחַ אֶת הִתְכַּנְּסוּתֵנוּ 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כְּמִנְהַג כַּמָּה אֲנָשִׁים, כִּי אִם נְעוֹדֵד אִישׁ אֶת רֵעֵהוּ, וּבְיִחוּד בִּרְאוֹתְכֶם כִּי קָרֵב הַיּוֹם.  </a:t>
            </a:r>
            <a:r>
              <a:rPr lang="he-IL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עברים י 24-25</a:t>
            </a:r>
            <a:endParaRPr lang="he-IL" sz="3600" dirty="0">
              <a:solidFill>
                <a:srgbClr val="FFFFCC"/>
              </a:solidFill>
              <a:latin typeface="David" pitchFamily="34" charset="-79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4903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קהילה ששוקדת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458200" cy="5075238"/>
          </a:xfrm>
        </p:spPr>
        <p:txBody>
          <a:bodyPr>
            <a:noAutofit/>
          </a:bodyPr>
          <a:lstStyle/>
          <a:p>
            <a:pPr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דבר ה'</a:t>
            </a:r>
          </a:p>
          <a:p>
            <a:pPr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התחברות</a:t>
            </a:r>
          </a:p>
          <a:p>
            <a:pPr>
              <a:buSzPct val="60000"/>
            </a:pPr>
            <a:r>
              <a:rPr lang="he-IL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תפילה</a:t>
            </a:r>
          </a:p>
          <a:p>
            <a:pPr marL="339725" indent="0">
              <a:buNone/>
            </a:pP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בְּכָל תְּפִלָּה וּתְחִנָּה הִתְפַּלְּלוּ תָּמִיד בְּרוּחַ. </a:t>
            </a:r>
            <a:br>
              <a:rPr lang="en-US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</a:br>
            <a:r>
              <a:rPr lang="he-IL" sz="3600" b="1" dirty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שִׁקְדוּ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 בִּתְפִלַּתְכֶם וְהַתְמִידוּ בִּתְחִנָּה בְּעַד כָּל הַקְּדוֹשִׁים. אפסים ו' 18</a:t>
            </a:r>
            <a:endParaRPr lang="he-IL" sz="3600" dirty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69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קהילה ששוקדת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458200" cy="5075238"/>
          </a:xfrm>
        </p:spPr>
        <p:txBody>
          <a:bodyPr>
            <a:noAutofit/>
          </a:bodyPr>
          <a:lstStyle/>
          <a:p>
            <a:pPr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דבר ה'</a:t>
            </a:r>
          </a:p>
          <a:p>
            <a:pPr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התחברות</a:t>
            </a:r>
          </a:p>
          <a:p>
            <a:pPr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תפילה</a:t>
            </a:r>
          </a:p>
          <a:p>
            <a:pPr>
              <a:buSzPct val="60000"/>
            </a:pPr>
            <a:r>
              <a:rPr lang="he-IL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בציעת הלחם (סעודת האדון)</a:t>
            </a:r>
          </a:p>
          <a:p>
            <a:pPr marL="339725" indent="0">
              <a:lnSpc>
                <a:spcPts val="3700"/>
              </a:lnSpc>
              <a:buNone/>
            </a:pP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הָאָדוֹן יֵשׁוּעַ, בַּלַּיְלָה שֶׁהֻסְגַּר בּוֹ, לָקַח אֶת הַלֶּחֶם, בֵּרֵךְ, בָּצַע אוֹתוֹ וְאָמַר: "</a:t>
            </a:r>
            <a:r>
              <a:rPr lang="he-IL" sz="3600" b="1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זֶה גּוּפִי 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הַנִּבְצָע בַּעַדְכֶם, </a:t>
            </a:r>
            <a:r>
              <a:rPr lang="he-IL" sz="3600" b="1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זֹאת עֲשׂוּ 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לְזִכְרִי." כֵּן גַּם לָקַח אֶת הַכּוֹס לְאַחַר הַסְּעוּדָה וְאָמַר: "הַכּוֹס הַזֹּאת הִיא הַבְּרִית הַחֲדָשָׁה </a:t>
            </a:r>
            <a:r>
              <a:rPr lang="he-IL" sz="3600" b="1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בְּדָמִי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, </a:t>
            </a:r>
            <a:r>
              <a:rPr lang="he-IL" sz="3600" b="1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זֹאת עֲשׂוּ 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לְזִכְרִי בְּכָל עֵת שֶׁתִּשְׁתּוּ."  </a:t>
            </a:r>
            <a:r>
              <a:rPr lang="he-IL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קורינתים א' י"א 23-25</a:t>
            </a:r>
            <a:endParaRPr lang="he-IL" sz="3600" dirty="0">
              <a:solidFill>
                <a:srgbClr val="FFFFCC"/>
              </a:solidFill>
              <a:latin typeface="David" pitchFamily="34" charset="-79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10026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קהילה ששוקדת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410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e-IL" sz="35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דבר ה' - התחברות - סעודת האדון - תפילה </a:t>
            </a:r>
          </a:p>
          <a:p>
            <a:endParaRPr lang="he-IL" sz="105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לא שוקדים כדי לייצר זהות ומערכת יחסים, </a:t>
            </a:r>
            <a:br>
              <a:rPr lang="en-U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אלא כדי לבנות ולחזק אותן. </a:t>
            </a:r>
          </a:p>
          <a:p>
            <a:pPr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לא שוקדים מתוך פחד, אלא מתוך קבלת חסדו ואהבתו של אלוהים.</a:t>
            </a:r>
          </a:p>
          <a:p>
            <a:pPr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שוקדים כתגובה להזמנתו של אלוהים.</a:t>
            </a:r>
          </a:p>
        </p:txBody>
      </p:sp>
    </p:spTree>
    <p:extLst>
      <p:ext uri="{BB962C8B-B14F-4D97-AF65-F5344CB8AC3E}">
        <p14:creationId xmlns:p14="http://schemas.microsoft.com/office/powerpoint/2010/main" val="2719335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קהילה ששוקדת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01762"/>
            <a:ext cx="8763000" cy="50752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e-IL" sz="4000" b="1" dirty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הֵם הָיוּ שׁוֹקְדִים עַל תּוֹרַת הַשְּׁלִיחִים, </a:t>
            </a:r>
            <a:br>
              <a:rPr lang="en-US" sz="4000" b="1" dirty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</a:br>
            <a:r>
              <a:rPr lang="he-IL" sz="4000" b="1" dirty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עַל הַהִתְחַבְּרוּת, עַל בְּצִיעַת הַלֶּחֶם וְעַל הַתְּפִלּוֹת.</a:t>
            </a:r>
            <a:endParaRPr lang="he-IL" dirty="0">
              <a:solidFill>
                <a:schemeClr val="tx1"/>
              </a:solidFill>
              <a:latin typeface="David" pitchFamily="34" charset="-79"/>
              <a:cs typeface="David" pitchFamily="34" charset="-79"/>
            </a:endParaRPr>
          </a:p>
          <a:p>
            <a:pPr>
              <a:lnSpc>
                <a:spcPts val="4000"/>
              </a:lnSpc>
              <a:spcBef>
                <a:spcPts val="1800"/>
              </a:spcBef>
              <a:buSzPct val="60000"/>
            </a:pPr>
            <a:r>
              <a:rPr lang="he-IL" sz="3600" dirty="0">
                <a:latin typeface="Arial" pitchFamily="34" charset="0"/>
                <a:cs typeface="Arial" pitchFamily="34" charset="0"/>
              </a:rPr>
              <a:t>האם אנחנו, אישית וכקהילה, </a:t>
            </a:r>
            <a:r>
              <a:rPr lang="he-IL" sz="3600" b="1" dirty="0">
                <a:latin typeface="Arial" pitchFamily="34" charset="0"/>
                <a:cs typeface="Arial" pitchFamily="34" charset="0"/>
              </a:rPr>
              <a:t>עושים</a:t>
            </a:r>
            <a:r>
              <a:rPr lang="he-IL" sz="3600" dirty="0">
                <a:latin typeface="Arial" pitchFamily="34" charset="0"/>
                <a:cs typeface="Arial" pitchFamily="34" charset="0"/>
              </a:rPr>
              <a:t> את </a:t>
            </a:r>
            <a:r>
              <a:rPr lang="he-IL" sz="3600" dirty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הדברים</a:t>
            </a:r>
            <a:r>
              <a:rPr lang="he-IL" sz="3600" dirty="0">
                <a:latin typeface="Arial" pitchFamily="34" charset="0"/>
                <a:cs typeface="Arial" pitchFamily="34" charset="0"/>
              </a:rPr>
              <a:t> האלה, או </a:t>
            </a:r>
            <a:r>
              <a:rPr lang="he-IL" sz="3600" b="1" dirty="0">
                <a:latin typeface="Arial" pitchFamily="34" charset="0"/>
                <a:cs typeface="Arial" pitchFamily="34" charset="0"/>
              </a:rPr>
              <a:t>שוקדים</a:t>
            </a:r>
            <a:r>
              <a:rPr lang="he-IL" sz="3600" dirty="0">
                <a:latin typeface="Arial" pitchFamily="34" charset="0"/>
                <a:cs typeface="Arial" pitchFamily="34" charset="0"/>
              </a:rPr>
              <a:t> עליהם?</a:t>
            </a:r>
          </a:p>
          <a:p>
            <a:pPr>
              <a:lnSpc>
                <a:spcPts val="4000"/>
              </a:lnSpc>
              <a:buSzPct val="60000"/>
            </a:pPr>
            <a:r>
              <a:rPr lang="he-IL" sz="3600" dirty="0">
                <a:latin typeface="Arial" pitchFamily="34" charset="0"/>
                <a:cs typeface="Arial" pitchFamily="34" charset="0"/>
              </a:rPr>
              <a:t>מה מונע ממך לשקוד על מה שה' רוצה? 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4000"/>
              </a:lnSpc>
              <a:buSzPct val="60000"/>
            </a:pPr>
            <a:r>
              <a:rPr lang="he-IL" sz="3600" dirty="0">
                <a:latin typeface="Arial" pitchFamily="34" charset="0"/>
                <a:cs typeface="Arial" pitchFamily="34" charset="0"/>
              </a:rPr>
              <a:t>באיזה תחום הכי קשה לך לשקוד?</a:t>
            </a:r>
          </a:p>
          <a:p>
            <a:pPr marL="0" indent="0" algn="ctr">
              <a:lnSpc>
                <a:spcPts val="4300"/>
              </a:lnSpc>
              <a:spcBef>
                <a:spcPts val="2400"/>
              </a:spcBef>
              <a:buSzPct val="60000"/>
              <a:buNone/>
            </a:pPr>
            <a:r>
              <a:rPr lang="he-IL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האדון שוקד להיות נאמן כלפינו ומזמין אותנו לשקוד על מערכת היחסים שלנו איתו.</a:t>
            </a:r>
            <a:endParaRPr lang="en-US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243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קהילת המשיח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4525963"/>
          </a:xfrm>
        </p:spPr>
        <p:txBody>
          <a:bodyPr>
            <a:noAutofit/>
          </a:bodyPr>
          <a:lstStyle/>
          <a:p>
            <a:pPr marL="0" lvl="0" indent="0" algn="ctr">
              <a:lnSpc>
                <a:spcPts val="4000"/>
              </a:lnSpc>
              <a:spcBef>
                <a:spcPts val="1000"/>
              </a:spcBef>
              <a:buClr>
                <a:srgbClr val="F0A22E"/>
              </a:buClr>
              <a:buSzPct val="60000"/>
              <a:buNone/>
            </a:pPr>
            <a:r>
              <a:rPr lang="he-IL" sz="4000" dirty="0">
                <a:solidFill>
                  <a:srgbClr val="FFFFCC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הֵם הָיוּ שׁוֹקְדִים עַל </a:t>
            </a:r>
            <a:r>
              <a:rPr lang="he-IL" sz="4000" b="1" dirty="0">
                <a:solidFill>
                  <a:srgbClr val="FFFFCC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תּוֹרַת הַשְּׁלִיחִים, </a:t>
            </a:r>
            <a:br>
              <a:rPr lang="en-US" sz="4000" b="1" dirty="0">
                <a:solidFill>
                  <a:srgbClr val="FFFFCC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4000" b="1" dirty="0">
                <a:solidFill>
                  <a:srgbClr val="FFFFCC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עַל הַהִתְחַבְּרוּת, עַל בְּצִיעַת הַלֶּחֶם </a:t>
            </a:r>
            <a:br>
              <a:rPr lang="en-US" sz="4000" b="1" dirty="0">
                <a:solidFill>
                  <a:srgbClr val="FFFFCC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4000" b="1" dirty="0">
                <a:solidFill>
                  <a:srgbClr val="FFFFCC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וְעַל הַתְּפִלּוֹת.</a:t>
            </a:r>
            <a:r>
              <a:rPr lang="he-IL" sz="4000" dirty="0">
                <a:solidFill>
                  <a:srgbClr val="FFFFCC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</a:t>
            </a:r>
            <a:r>
              <a:rPr lang="he-IL" dirty="0">
                <a:solidFill>
                  <a:srgbClr val="FFFFCC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מעשי  השליחים ב' 42</a:t>
            </a:r>
            <a:endParaRPr lang="he-IL" sz="3600" dirty="0">
              <a:solidFill>
                <a:srgbClr val="FFFFCC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>
              <a:lnSpc>
                <a:spcPts val="39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אוי לנו אם הדברים האלה אינם מרכזיים </a:t>
            </a:r>
            <a:br>
              <a:rPr lang="en-U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בחיי קהילתנו...  - זילזול מסוכן!</a:t>
            </a:r>
          </a:p>
          <a:p>
            <a:pPr>
              <a:lnSpc>
                <a:spcPts val="3900"/>
              </a:lnSpc>
              <a:spcBef>
                <a:spcPts val="6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אוי לנו אם הם נעשים שלא מתוך זהותנו וחירותנו במשיח...  - דתיות מסוכנת!</a:t>
            </a:r>
          </a:p>
          <a:p>
            <a:pPr>
              <a:lnSpc>
                <a:spcPts val="39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האם אנחנו, אישית וכקהילה, </a:t>
            </a:r>
            <a:r>
              <a:rPr lang="he-IL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עושים</a:t>
            </a: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את הדברים האלה, או </a:t>
            </a:r>
            <a:r>
              <a:rPr lang="he-IL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שוקדים</a:t>
            </a: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עליהם?</a:t>
            </a:r>
          </a:p>
        </p:txBody>
      </p:sp>
    </p:spTree>
    <p:extLst>
      <p:ext uri="{BB962C8B-B14F-4D97-AF65-F5344CB8AC3E}">
        <p14:creationId xmlns:p14="http://schemas.microsoft.com/office/powerpoint/2010/main" val="58148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לשקוד </a:t>
            </a:r>
            <a:r>
              <a:rPr lang="he-IL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(הגדרה)</a:t>
            </a:r>
            <a:endParaRPr lang="he-IL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93837"/>
            <a:ext cx="8305800" cy="4525963"/>
          </a:xfrm>
        </p:spPr>
        <p:txBody>
          <a:bodyPr>
            <a:noAutofit/>
          </a:bodyPr>
          <a:lstStyle/>
          <a:p>
            <a:pPr>
              <a:lnSpc>
                <a:spcPts val="3800"/>
              </a:lnSpc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להיות ערני וזריז, למהר לעשות דבר-מה.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3800"/>
              </a:lnSpc>
              <a:spcBef>
                <a:spcPts val="12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להתמיד. לבצע את אותה הפעולה שוב ושוב.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3800"/>
              </a:lnSpc>
              <a:spcBef>
                <a:spcPts val="12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להיות חרוץ. להשקיע ולהקריב. לעמול.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3800"/>
              </a:lnSpc>
              <a:spcBef>
                <a:spcPts val="12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ללמוד בקפידה.</a:t>
            </a:r>
          </a:p>
          <a:p>
            <a:pPr>
              <a:lnSpc>
                <a:spcPts val="3800"/>
              </a:lnSpc>
              <a:spcBef>
                <a:spcPts val="12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להחזיק במשהו כחשוב וחיוני.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3800"/>
              </a:lnSpc>
              <a:spcBef>
                <a:spcPts val="12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להתמסר ולהיות נאמן בעשייה.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61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לשקוד </a:t>
            </a:r>
            <a:r>
              <a:rPr lang="he-IL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(בכתובים)</a:t>
            </a:r>
            <a:endParaRPr lang="he-IL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75238"/>
          </a:xfrm>
        </p:spPr>
        <p:txBody>
          <a:bodyPr>
            <a:normAutofit/>
          </a:bodyPr>
          <a:lstStyle/>
          <a:p>
            <a:pPr>
              <a:buSzPct val="60000"/>
            </a:pPr>
            <a:r>
              <a:rPr lang="he-IL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לשקוד לשווא</a:t>
            </a:r>
          </a:p>
          <a:p>
            <a:pPr marL="339725" indent="0">
              <a:buNone/>
            </a:pP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אִם יְהוָה לֹא יִבְנֶה בַיִת, </a:t>
            </a:r>
            <a:r>
              <a:rPr lang="he-IL" sz="3600" dirty="0" err="1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שָׁוְא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 עָמְלוּ בוֹנָיו בּוֹ. </a:t>
            </a:r>
            <a:br>
              <a:rPr lang="en-US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</a:b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אִם יְהוָה לֹא יִשְׁמָר עִיר, </a:t>
            </a:r>
            <a:r>
              <a:rPr lang="he-IL" sz="3600" dirty="0" err="1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שָׁוְא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 </a:t>
            </a:r>
            <a:r>
              <a:rPr lang="he-IL" sz="3600" b="1" dirty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שָׁקַד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 שׁוֹמֵר. </a:t>
            </a:r>
            <a:br>
              <a:rPr lang="en-US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</a:br>
            <a:r>
              <a:rPr lang="he-IL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תהילים קכ"ז 1</a:t>
            </a:r>
            <a:endParaRPr lang="he-IL" sz="3600" dirty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57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dirty="0">
                <a:solidFill>
                  <a:srgbClr val="FBEEC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לשקוד </a:t>
            </a:r>
            <a:r>
              <a:rPr lang="he-IL" sz="3200" dirty="0">
                <a:solidFill>
                  <a:srgbClr val="FBEEC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(בכתובים)</a:t>
            </a:r>
            <a:endParaRPr lang="he-IL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75238"/>
          </a:xfrm>
        </p:spPr>
        <p:txBody>
          <a:bodyPr>
            <a:normAutofit/>
          </a:bodyPr>
          <a:lstStyle/>
          <a:p>
            <a:pPr>
              <a:buSzPct val="60000"/>
            </a:pPr>
            <a:r>
              <a:rPr lang="he-IL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לשקוד ולא לוותר</a:t>
            </a:r>
          </a:p>
          <a:p>
            <a:pPr marL="339725" indent="0">
              <a:buNone/>
            </a:pP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יַשְׁפִּיעַ הָאָדוֹן רַחֲמִים עַל בֵּית אוֹנִיסִיפוֹרוֹס, </a:t>
            </a:r>
            <a:br>
              <a:rPr lang="en-US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</a:b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כִּי פְּעָמִים רַבּוֹת עוֹדֵד אֶת נַפְשִׁי וְלֹא בּוֹשׁ בִּכְבָלַי. אַדְּרַבָּא, בִּהְיוֹתוֹ בְּרוֹמָא </a:t>
            </a:r>
            <a:r>
              <a:rPr lang="he-IL" sz="3600" b="1" dirty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שָׁקַד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 לְחַפְּשֵׂנִי עַד כִּי מְצָאַנִי.   </a:t>
            </a:r>
            <a:r>
              <a:rPr lang="he-IL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טימותיאוס ב' א' 16-17</a:t>
            </a:r>
            <a:endParaRPr lang="he-IL" sz="3600" dirty="0">
              <a:solidFill>
                <a:srgbClr val="FFFFCC"/>
              </a:solidFill>
              <a:latin typeface="David" pitchFamily="34" charset="-79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9710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dirty="0">
                <a:solidFill>
                  <a:srgbClr val="FBEEC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לשקוד </a:t>
            </a:r>
            <a:r>
              <a:rPr lang="he-IL" sz="3200" dirty="0">
                <a:solidFill>
                  <a:srgbClr val="FBEEC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(בכתובים)</a:t>
            </a:r>
            <a:endParaRPr lang="he-IL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75238"/>
          </a:xfrm>
        </p:spPr>
        <p:txBody>
          <a:bodyPr>
            <a:noAutofit/>
          </a:bodyPr>
          <a:lstStyle/>
          <a:p>
            <a:pPr>
              <a:buSzPct val="60000"/>
            </a:pPr>
            <a:r>
              <a:rPr lang="he-IL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לשקוד כדי להיות תמיד מוכן</a:t>
            </a:r>
          </a:p>
          <a:p>
            <a:pPr marL="339725" indent="0">
              <a:buNone/>
            </a:pP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וְזֹאת דְּעוּ: אִלּוּ יָדַע בַּעַל הַבַּיִת בְּאֵיזוֹ אַשְׁמוּרָה יָבוֹא הַגַּנָּב, הָיָה </a:t>
            </a:r>
            <a:r>
              <a:rPr lang="he-IL" sz="3600" b="1" dirty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שׁוֹקֵד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 וְלֹא מַנִּיחַ לוֹ לַחְדֹּר לְבֵיתוֹ. לָכֵן הֱיוּ מוּכָנִים גַּם אַתֶּם, כִּי בְּשָׁעָה שֶׁלֹּא תַּעֲלֶה עַל דַּעְתְּכֶם יָבוֹא בֶּן-הָאָדָם. </a:t>
            </a:r>
            <a:br>
              <a:rPr lang="en-US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</a:br>
            <a:r>
              <a:rPr lang="he-IL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מתי כ"ד 43-44</a:t>
            </a:r>
            <a:endParaRPr lang="he-IL" sz="3600" dirty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205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dirty="0">
                <a:solidFill>
                  <a:srgbClr val="FBEEC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לשקוד </a:t>
            </a:r>
            <a:r>
              <a:rPr lang="he-IL" sz="3200" dirty="0">
                <a:solidFill>
                  <a:srgbClr val="FBEEC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(בכתובים)</a:t>
            </a:r>
            <a:endParaRPr lang="he-IL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75238"/>
          </a:xfrm>
        </p:spPr>
        <p:txBody>
          <a:bodyPr>
            <a:noAutofit/>
          </a:bodyPr>
          <a:lstStyle/>
          <a:p>
            <a:pPr>
              <a:buSzPct val="60000"/>
            </a:pPr>
            <a:r>
              <a:rPr lang="he-IL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לשקוד על דלתות ה'</a:t>
            </a:r>
          </a:p>
          <a:p>
            <a:pPr marL="339725" indent="0">
              <a:buNone/>
            </a:pP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וְעַתָּה בָנִים, שִׁמְעוּ לִי; וְאַשְׁרֵי, דְּרָכַי יִשְׁמֹרוּ. </a:t>
            </a:r>
            <a:br>
              <a:rPr lang="en-US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</a:b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שִׁמְעוּ מוּסָר וַחֲכָמוּ; וְאַל תִּפְרָעוּ. אַשְׁרֵי אָדָם שֹׁמֵעַ לִי, </a:t>
            </a:r>
            <a:r>
              <a:rPr lang="he-IL" sz="3600" b="1" dirty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לִשְׁקֹד עַל דַּלְתֹתַי</a:t>
            </a:r>
            <a:r>
              <a:rPr lang="he-IL" sz="3600" dirty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 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יוֹם יוֹם, לִשְׁמֹר מְזוּזֹת פְּתָחָי. כִּי מֹצְאִי, מָצָא חַיִּים; </a:t>
            </a:r>
            <a:r>
              <a:rPr lang="he-IL" sz="3600" dirty="0" err="1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וַיָּפֶק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 רָצוֹן מֵיְהוָה.</a:t>
            </a:r>
            <a:br>
              <a:rPr lang="en-US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</a:br>
            <a:r>
              <a:rPr lang="he-IL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משלי ח' 32-35</a:t>
            </a:r>
            <a:endParaRPr lang="he-IL" sz="3600" dirty="0">
              <a:solidFill>
                <a:srgbClr val="FFFFCC"/>
              </a:solidFill>
              <a:latin typeface="David" pitchFamily="34" charset="-79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36120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dirty="0">
                <a:solidFill>
                  <a:srgbClr val="FBEEC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לשקוד </a:t>
            </a:r>
            <a:r>
              <a:rPr lang="he-IL" sz="3200" dirty="0">
                <a:solidFill>
                  <a:srgbClr val="FBEEC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(בכתובים)</a:t>
            </a:r>
            <a:endParaRPr lang="he-IL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75238"/>
          </a:xfrm>
        </p:spPr>
        <p:txBody>
          <a:bodyPr>
            <a:noAutofit/>
          </a:bodyPr>
          <a:lstStyle/>
          <a:p>
            <a:pPr>
              <a:buSzPct val="60000"/>
            </a:pPr>
            <a:r>
              <a:rPr lang="he-IL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ה' שוקד!</a:t>
            </a:r>
          </a:p>
          <a:p>
            <a:pPr marL="339725" indent="0">
              <a:buNone/>
            </a:pPr>
            <a:r>
              <a:rPr lang="he-IL" sz="3600" dirty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ו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ַיְהִי דְבַר-יְהוָה אֵלַי </a:t>
            </a:r>
            <a:r>
              <a:rPr lang="he-IL" sz="3600" dirty="0" err="1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לֵאמֹר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: מָה אַתָּה רֹאֶה יִרְמְיָהוּ? וָאֹמַר: מַקֵּל שָׁקֵד אֲנִי רֹאֶה. </a:t>
            </a:r>
            <a:br>
              <a:rPr lang="en-US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</a:b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וַיֹּאמֶר יְהוָה אֵלַי: הֵיטַבְתָּ לִרְאוֹת, </a:t>
            </a:r>
            <a:br>
              <a:rPr lang="en-US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</a:br>
            <a:r>
              <a:rPr lang="he-IL" sz="3600" b="1" dirty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כִּי שֹׁקֵד אֲנִי עַל דְּבָרִי, </a:t>
            </a:r>
            <a:r>
              <a:rPr lang="he-IL" sz="3600" b="1" dirty="0" err="1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לַעֲשֹׂתו</a:t>
            </a:r>
            <a:r>
              <a:rPr lang="he-IL" sz="3600" b="1" dirty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ֹ</a:t>
            </a:r>
            <a:r>
              <a:rPr lang="he-IL" sz="3600" dirty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.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 </a:t>
            </a:r>
            <a:br>
              <a:rPr lang="en-US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</a:br>
            <a:r>
              <a:rPr lang="he-IL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ירמיה א' 11-12</a:t>
            </a:r>
            <a:endParaRPr lang="he-IL" sz="3600" dirty="0">
              <a:solidFill>
                <a:srgbClr val="FFFFCC"/>
              </a:solidFill>
              <a:latin typeface="David" pitchFamily="34" charset="-79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2553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קהילה ששוקדת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458200" cy="5075238"/>
          </a:xfrm>
        </p:spPr>
        <p:txBody>
          <a:bodyPr>
            <a:normAutofit/>
          </a:bodyPr>
          <a:lstStyle/>
          <a:p>
            <a:pPr>
              <a:buSzPct val="60000"/>
            </a:pPr>
            <a:r>
              <a:rPr lang="he-IL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דבר ה'</a:t>
            </a:r>
          </a:p>
          <a:p>
            <a:pPr marL="339725" indent="0">
              <a:lnSpc>
                <a:spcPts val="4200"/>
              </a:lnSpc>
              <a:spcBef>
                <a:spcPts val="1200"/>
              </a:spcBef>
              <a:buNone/>
            </a:pPr>
            <a:r>
              <a:rPr lang="he-IL" sz="3600" b="1" dirty="0">
                <a:solidFill>
                  <a:schemeClr val="tx1"/>
                </a:solidFill>
                <a:latin typeface="David" pitchFamily="34" charset="-79"/>
                <a:cs typeface="David" pitchFamily="34" charset="-79"/>
              </a:rPr>
              <a:t>שְׁקֹד</a:t>
            </a: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 עַל קְרִיאָה בְּצִבּוּר שֶׁל כִּתְבֵי הַקֹּדֶשׁ, עַל הַהַטָּפָה וְעַל הַהוֹרָאָה... </a:t>
            </a:r>
            <a:r>
              <a:rPr lang="he-IL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1.טימותיאוס ד' 13</a:t>
            </a:r>
            <a:endParaRPr lang="he-IL" sz="3600" dirty="0">
              <a:solidFill>
                <a:srgbClr val="FFFFCC"/>
              </a:solidFill>
              <a:latin typeface="David" pitchFamily="34" charset="-79"/>
              <a:cs typeface="David" pitchFamily="34" charset="-79"/>
            </a:endParaRPr>
          </a:p>
          <a:p>
            <a:pPr marL="339725" indent="0">
              <a:lnSpc>
                <a:spcPts val="4200"/>
              </a:lnSpc>
              <a:spcBef>
                <a:spcPts val="1200"/>
              </a:spcBef>
              <a:buNone/>
            </a:pPr>
            <a:r>
              <a:rPr lang="he-IL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דְּבַר הַמָּשִׁיחַ יִשְׁכֹּן נָא בְּקִרְבְּכֶם בְּשֶׁפַע...</a:t>
            </a:r>
            <a:br>
              <a:rPr lang="en-US" sz="3600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</a:br>
            <a:r>
              <a:rPr lang="he-IL" dirty="0">
                <a:solidFill>
                  <a:srgbClr val="FFFFCC"/>
                </a:solidFill>
                <a:latin typeface="David" pitchFamily="34" charset="-79"/>
                <a:cs typeface="David" pitchFamily="34" charset="-79"/>
              </a:rPr>
              <a:t>קולוסים ג' 16</a:t>
            </a:r>
            <a:endParaRPr lang="he-IL" sz="3600" dirty="0">
              <a:solidFill>
                <a:srgbClr val="FFFFCC"/>
              </a:solidFill>
              <a:latin typeface="David" pitchFamily="34" charset="-79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8076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</Template>
  <TotalTime>656</TotalTime>
  <Words>668</Words>
  <Application>Microsoft Office PowerPoint</Application>
  <PresentationFormat>On-screen Show (4:3)</PresentationFormat>
  <Paragraphs>64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David</vt:lpstr>
      <vt:lpstr>Franklin Gothic Book</vt:lpstr>
      <vt:lpstr>Franklin Gothic Medium</vt:lpstr>
      <vt:lpstr>Tahoma</vt:lpstr>
      <vt:lpstr>Wingdings 2</vt:lpstr>
      <vt:lpstr>Trek</vt:lpstr>
      <vt:lpstr>קהילת המשיח</vt:lpstr>
      <vt:lpstr>קהילת המשיח</vt:lpstr>
      <vt:lpstr>לשקוד (הגדרה)</vt:lpstr>
      <vt:lpstr>לשקוד (בכתובים)</vt:lpstr>
      <vt:lpstr>לשקוד (בכתובים)</vt:lpstr>
      <vt:lpstr>לשקוד (בכתובים)</vt:lpstr>
      <vt:lpstr>לשקוד (בכתובים)</vt:lpstr>
      <vt:lpstr>לשקוד (בכתובים)</vt:lpstr>
      <vt:lpstr>קהילה ששוקדת</vt:lpstr>
      <vt:lpstr>קהילה ששוקדת</vt:lpstr>
      <vt:lpstr>קהילה ששוקדת</vt:lpstr>
      <vt:lpstr>קהילה ששוקדת</vt:lpstr>
      <vt:lpstr>קהילה ששוקדת</vt:lpstr>
      <vt:lpstr>קהילה ששוקדת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Shmuel Aweida</dc:creator>
  <cp:lastModifiedBy>Shmuel Aweida</cp:lastModifiedBy>
  <cp:revision>90</cp:revision>
  <cp:lastPrinted>2020-06-19T10:15:11Z</cp:lastPrinted>
  <dcterms:created xsi:type="dcterms:W3CDTF">2011-06-06T17:11:07Z</dcterms:created>
  <dcterms:modified xsi:type="dcterms:W3CDTF">2020-06-20T04:56:43Z</dcterms:modified>
</cp:coreProperties>
</file>