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972" r:id="rId1"/>
  </p:sldMasterIdLst>
  <p:handoutMasterIdLst>
    <p:handoutMasterId r:id="rId9"/>
  </p:handoutMasterIdLst>
  <p:sldIdLst>
    <p:sldId id="258" r:id="rId2"/>
    <p:sldId id="260" r:id="rId3"/>
    <p:sldId id="261" r:id="rId4"/>
    <p:sldId id="262" r:id="rId5"/>
    <p:sldId id="263" r:id="rId6"/>
    <p:sldId id="265" r:id="rId7"/>
    <p:sldId id="264" r:id="rId8"/>
  </p:sldIdLst>
  <p:sldSz cx="9144000" cy="6858000" type="screen4x3"/>
  <p:notesSz cx="9923463" cy="678815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667" autoAdjust="0"/>
    <p:restoredTop sz="94660"/>
  </p:normalViewPr>
  <p:slideViewPr>
    <p:cSldViewPr>
      <p:cViewPr varScale="1">
        <p:scale>
          <a:sx n="72" d="100"/>
          <a:sy n="72" d="100"/>
        </p:scale>
        <p:origin x="66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623296" y="0"/>
            <a:ext cx="4300167" cy="339408"/>
          </a:xfrm>
          <a:prstGeom prst="rect">
            <a:avLst/>
          </a:prstGeom>
        </p:spPr>
        <p:txBody>
          <a:bodyPr vert="horz" lIns="91367" tIns="45683" rIns="91367" bIns="45683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2298" y="0"/>
            <a:ext cx="4300167" cy="339408"/>
          </a:xfrm>
          <a:prstGeom prst="rect">
            <a:avLst/>
          </a:prstGeom>
        </p:spPr>
        <p:txBody>
          <a:bodyPr vert="horz" lIns="91367" tIns="45683" rIns="91367" bIns="45683" rtlCol="1"/>
          <a:lstStyle>
            <a:lvl1pPr algn="l">
              <a:defRPr sz="1200"/>
            </a:lvl1pPr>
          </a:lstStyle>
          <a:p>
            <a:fld id="{94EBBF5A-8EFE-4220-B346-82E19919DD60}" type="datetimeFigureOut">
              <a:rPr lang="he-IL" smtClean="0"/>
              <a:t>ה'/תמוז/תש"ף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5623296" y="6447565"/>
            <a:ext cx="4300167" cy="339408"/>
          </a:xfrm>
          <a:prstGeom prst="rect">
            <a:avLst/>
          </a:prstGeom>
        </p:spPr>
        <p:txBody>
          <a:bodyPr vert="horz" lIns="91367" tIns="45683" rIns="91367" bIns="45683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2298" y="6447565"/>
            <a:ext cx="4300167" cy="339408"/>
          </a:xfrm>
          <a:prstGeom prst="rect">
            <a:avLst/>
          </a:prstGeom>
        </p:spPr>
        <p:txBody>
          <a:bodyPr vert="horz" lIns="91367" tIns="45683" rIns="91367" bIns="45683" rtlCol="1" anchor="b"/>
          <a:lstStyle>
            <a:lvl1pPr algn="l">
              <a:defRPr sz="1200"/>
            </a:lvl1pPr>
          </a:lstStyle>
          <a:p>
            <a:fld id="{DA1415BE-6D1D-4D8E-9465-EEE99B1AD11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415536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E149E-3833-42E1-81DE-F2744A912458}" type="datetimeFigureOut">
              <a:rPr lang="he-IL" smtClean="0"/>
              <a:t>ה'/תמוז/תש"ף</a:t>
            </a:fld>
            <a:endParaRPr lang="he-IL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B607B59-2754-4A30-960B-DC7FF0A56BE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E149E-3833-42E1-81DE-F2744A912458}" type="datetimeFigureOut">
              <a:rPr lang="he-IL" smtClean="0"/>
              <a:t>ה'/תמוז/תש"ף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7B59-2754-4A30-960B-DC7FF0A56BE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E149E-3833-42E1-81DE-F2744A912458}" type="datetimeFigureOut">
              <a:rPr lang="he-IL" smtClean="0"/>
              <a:t>ה'/תמוז/תש"ף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7B59-2754-4A30-960B-DC7FF0A56BE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E149E-3833-42E1-81DE-F2744A912458}" type="datetimeFigureOut">
              <a:rPr lang="he-IL" smtClean="0"/>
              <a:t>ה'/תמוז/תש"ף</a:t>
            </a:fld>
            <a:endParaRPr lang="he-IL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he-IL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B607B59-2754-4A30-960B-DC7FF0A56BE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E149E-3833-42E1-81DE-F2744A912458}" type="datetimeFigureOut">
              <a:rPr lang="he-IL" smtClean="0"/>
              <a:t>ה'/תמוז/תש"ף</a:t>
            </a:fld>
            <a:endParaRPr lang="he-IL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7B59-2754-4A30-960B-DC7FF0A56BEE}" type="slidenum">
              <a:rPr lang="he-IL" smtClean="0"/>
              <a:t>‹#›</a:t>
            </a:fld>
            <a:endParaRPr lang="he-I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E149E-3833-42E1-81DE-F2744A912458}" type="datetimeFigureOut">
              <a:rPr lang="he-IL" smtClean="0"/>
              <a:t>ה'/תמוז/תש"ף</a:t>
            </a:fld>
            <a:endParaRPr lang="he-I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7B59-2754-4A30-960B-DC7FF0A56BE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E149E-3833-42E1-81DE-F2744A912458}" type="datetimeFigureOut">
              <a:rPr lang="he-IL" smtClean="0"/>
              <a:t>ה'/תמוז/תש"ף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B607B59-2754-4A30-960B-DC7FF0A56BEE}" type="slidenum">
              <a:rPr lang="he-IL" smtClean="0"/>
              <a:t>‹#›</a:t>
            </a:fld>
            <a:endParaRPr lang="he-IL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E149E-3833-42E1-81DE-F2744A912458}" type="datetimeFigureOut">
              <a:rPr lang="he-IL" smtClean="0"/>
              <a:t>ה'/תמוז/תש"ף</a:t>
            </a:fld>
            <a:endParaRPr lang="he-IL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7B59-2754-4A30-960B-DC7FF0A56BE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E149E-3833-42E1-81DE-F2744A912458}" type="datetimeFigureOut">
              <a:rPr lang="he-IL" smtClean="0"/>
              <a:t>ה'/תמוז/תש"ף</a:t>
            </a:fld>
            <a:endParaRPr lang="he-IL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7B59-2754-4A30-960B-DC7FF0A56BE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E149E-3833-42E1-81DE-F2744A912458}" type="datetimeFigureOut">
              <a:rPr lang="he-IL" smtClean="0"/>
              <a:t>ה'/תמוז/תש"ף</a:t>
            </a:fld>
            <a:endParaRPr lang="he-IL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7B59-2754-4A30-960B-DC7FF0A56BE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E149E-3833-42E1-81DE-F2744A912458}" type="datetimeFigureOut">
              <a:rPr lang="he-IL" smtClean="0"/>
              <a:t>ה'/תמוז/תש"ף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7B59-2754-4A30-960B-DC7FF0A56BEE}" type="slidenum">
              <a:rPr lang="he-IL" smtClean="0"/>
              <a:t>‹#›</a:t>
            </a:fld>
            <a:endParaRPr lang="he-IL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66E149E-3833-42E1-81DE-F2744A912458}" type="datetimeFigureOut">
              <a:rPr lang="he-IL" smtClean="0"/>
              <a:t>ה'/תמוז/תש"ף</a:t>
            </a:fld>
            <a:endParaRPr lang="he-IL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B607B59-2754-4A30-960B-DC7FF0A56BEE}" type="slidenum">
              <a:rPr lang="he-IL" smtClean="0"/>
              <a:t>‹#›</a:t>
            </a:fld>
            <a:endParaRPr lang="he-IL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he-IL" sz="4000" dirty="0">
                <a:latin typeface="Tahoma" pitchFamily="34" charset="0"/>
                <a:ea typeface="Tahoma" pitchFamily="34" charset="0"/>
                <a:cs typeface="Tahoma" pitchFamily="34" charset="0"/>
              </a:rPr>
              <a:t>קהילה ששוקדת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458200" cy="4525963"/>
          </a:xfrm>
        </p:spPr>
        <p:txBody>
          <a:bodyPr>
            <a:noAutofit/>
          </a:bodyPr>
          <a:lstStyle/>
          <a:p>
            <a:pPr>
              <a:lnSpc>
                <a:spcPts val="4200"/>
              </a:lnSpc>
              <a:spcBef>
                <a:spcPts val="1800"/>
              </a:spcBef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הקהילה שקדה על 4 פעילויות מסויימות שנבעו מזהותה, ולא ההפך!</a:t>
            </a:r>
            <a:br>
              <a:rPr lang="en-US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he-IL" dirty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דבר ה', ההתחברות, בציעת הלחם, תפילות</a:t>
            </a:r>
            <a:endParaRPr lang="he-IL" sz="3600" dirty="0">
              <a:solidFill>
                <a:srgbClr val="FFFFCC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4200"/>
              </a:lnSpc>
              <a:spcBef>
                <a:spcPts val="1800"/>
              </a:spcBef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עוד דבר עליו שקדה הקהילה: בישור ועדות!</a:t>
            </a:r>
          </a:p>
          <a:p>
            <a:pPr marL="0" indent="0" algn="ctr">
              <a:lnSpc>
                <a:spcPts val="4100"/>
              </a:lnSpc>
              <a:spcBef>
                <a:spcPts val="1800"/>
              </a:spcBef>
              <a:buSzPct val="60000"/>
              <a:buNone/>
            </a:pPr>
            <a:r>
              <a:rPr lang="he-IL" sz="40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אֵינֶנִּי בּוֹשׁ בִּבְשׂוֹרַת הַמָּשִׁיחַ, </a:t>
            </a:r>
            <a:b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</a:br>
            <a:r>
              <a:rPr lang="he-IL" sz="40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שֶׁהֲרֵי הִיא </a:t>
            </a:r>
            <a:r>
              <a:rPr lang="he-IL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כֹּח</a:t>
            </a:r>
            <a:r>
              <a:rPr lang="he-IL" sz="40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ַ הָאֱלֹהִים </a:t>
            </a:r>
            <a:b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</a:br>
            <a:r>
              <a:rPr lang="he-IL" sz="40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לְהוֹשִׁיעַ אֶת כָּל מִי שֶׁמַּאֲמִין, </a:t>
            </a:r>
            <a:b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</a:br>
            <a:r>
              <a:rPr lang="he-IL" sz="40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אֶת הַיְּהוּדִי בָּרִאשׁוֹנָה וְגַם אֶת הַלֹּא-יְהוּדִי.</a:t>
            </a:r>
            <a:r>
              <a:rPr lang="he-IL" sz="3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 </a:t>
            </a:r>
            <a:b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</a:br>
            <a:r>
              <a:rPr lang="he-IL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רומים א' 16</a:t>
            </a:r>
            <a:endParaRPr lang="he-IL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48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he-IL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אֵינֶנִּי בּוֹשׁ בִּבְשׂוֹרַת הַמָּשִׁיחַ - זהות והזדהות</a:t>
            </a:r>
            <a:endParaRPr lang="he-IL" sz="4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458200" cy="4525963"/>
          </a:xfrm>
        </p:spPr>
        <p:txBody>
          <a:bodyPr>
            <a:noAutofit/>
          </a:bodyPr>
          <a:lstStyle/>
          <a:p>
            <a:pPr>
              <a:lnSpc>
                <a:spcPts val="4200"/>
              </a:lnSpc>
              <a:spcBef>
                <a:spcPts val="1800"/>
              </a:spcBef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מצוות המשיח (לא המלצה) </a:t>
            </a:r>
          </a:p>
          <a:p>
            <a:r>
              <a:rPr lang="he-IL" sz="3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נִגַּשׁ יֵשׁוּעַ לְדַבֵּר אִתָּם וְאָמַר: "נִתְּנָה לִי כָּל סַמְכוּת בַּשָּׁמַיִם וּבָאָרֶץ. עַל כֵּן לְכוּ וַעֲשׂוּ אֶת כָּל הַגּוֹיִים לְתַלְמִידִים, הַטְבִּילוּ אוֹתָם לְשֵׁם הָאָב וְהַבֵּן וְרוּחַ הַקֹּדֶשׁ וְלַמְּדוּ אוֹתָם לִשְׁמֹר אֶת כָּל מַה </a:t>
            </a:r>
            <a:r>
              <a:rPr lang="he-IL" sz="3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שֶּׁצִּוִּיתִי</a:t>
            </a:r>
            <a:r>
              <a:rPr lang="he-IL" sz="3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אֶתְכֶם..."  </a:t>
            </a:r>
            <a:r>
              <a:rPr lang="he-IL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מתי כ"ח 18-20</a:t>
            </a:r>
            <a:endParaRPr lang="he-IL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4200"/>
              </a:lnSpc>
              <a:spcBef>
                <a:spcPts val="1800"/>
              </a:spcBef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זה בסופו של דבר עניין של זהות והזדהות!</a:t>
            </a:r>
          </a:p>
        </p:txBody>
      </p:sp>
    </p:spTree>
    <p:extLst>
      <p:ext uri="{BB962C8B-B14F-4D97-AF65-F5344CB8AC3E}">
        <p14:creationId xmlns:p14="http://schemas.microsoft.com/office/powerpoint/2010/main" val="2031247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he-IL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אֵינֶנִּי בּוֹשׁ בִּבְשׂוֹרַת הַמָּשִׁיחַ - זהות והזדהות</a:t>
            </a:r>
            <a:endParaRPr lang="he-IL" sz="4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458200" cy="4525963"/>
          </a:xfrm>
        </p:spPr>
        <p:txBody>
          <a:bodyPr>
            <a:noAutofit/>
          </a:bodyPr>
          <a:lstStyle/>
          <a:p>
            <a:pPr>
              <a:lnSpc>
                <a:spcPts val="4200"/>
              </a:lnSpc>
              <a:spcBef>
                <a:spcPts val="1800"/>
              </a:spcBef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יש בשורה!  הבשורה משנה את הכול!</a:t>
            </a:r>
          </a:p>
          <a:p>
            <a:pPr>
              <a:lnSpc>
                <a:spcPts val="4200"/>
              </a:lnSpc>
              <a:spcBef>
                <a:spcPts val="1800"/>
              </a:spcBef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בושה...</a:t>
            </a:r>
          </a:p>
          <a:p>
            <a:pPr>
              <a:lnSpc>
                <a:spcPts val="4200"/>
              </a:lnSpc>
              <a:spcBef>
                <a:spcPts val="1800"/>
              </a:spcBef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במשיח אין עוד בושה </a:t>
            </a:r>
            <a:r>
              <a:rPr lang="he-IL" sz="3600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מ</a:t>
            </a: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אלוהים - לכן אין גם בושה </a:t>
            </a:r>
            <a:r>
              <a:rPr lang="he-IL" sz="3600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ב</a:t>
            </a: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אלוהים! </a:t>
            </a:r>
          </a:p>
          <a:p>
            <a:pPr>
              <a:lnSpc>
                <a:spcPts val="4200"/>
              </a:lnSpc>
              <a:spcBef>
                <a:spcPts val="1800"/>
              </a:spcBef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ישוע לא העסיק ולא מעסיק "חברת שליחים", אלא עדים אהובים שהוא פדה במחיר יקר!</a:t>
            </a:r>
          </a:p>
          <a:p>
            <a:pPr>
              <a:lnSpc>
                <a:spcPts val="4200"/>
              </a:lnSpc>
              <a:spcBef>
                <a:spcPts val="1800"/>
              </a:spcBef>
              <a:buSzPct val="60000"/>
            </a:pPr>
            <a:endParaRPr lang="he-IL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995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he-IL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אֵינֶנִּי בּוֹשׁ בִּבְשׂוֹרַת הַמָּשִׁיחַ - זהות והזדהות</a:t>
            </a:r>
            <a:endParaRPr lang="he-IL" sz="4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458200" cy="4525963"/>
          </a:xfrm>
        </p:spPr>
        <p:txBody>
          <a:bodyPr>
            <a:noAutofit/>
          </a:bodyPr>
          <a:lstStyle/>
          <a:p>
            <a:r>
              <a:rPr lang="he-IL" sz="3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עִם הַמָּשִׁיחַ נִצְלַבְתִּי וְלֹא עוֹד אֲנִי חַי, אֶלָּא הַמָּשִׁיחַ חַי בִּי. הַחַיִּים שֶׁאֲנִי חַי </a:t>
            </a:r>
            <a:r>
              <a:rPr lang="he-IL" sz="3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עַכְשָׁו</a:t>
            </a:r>
            <a:r>
              <a:rPr lang="he-IL" sz="3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בַּבָּשָׂר, אֲנִי חַי אוֹתָם בֶּאֱמוּנַת בֵּן-הָאֱלֹהִים אֲשֶׁר אָהֵבַנִי וּמָסַר עַצְמוֹ בַּעֲדִי.   </a:t>
            </a:r>
            <a:r>
              <a:rPr lang="he-IL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גלטים ב' 20</a:t>
            </a:r>
            <a:endParaRPr lang="he-IL" sz="28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4200"/>
              </a:lnSpc>
              <a:spcBef>
                <a:spcPts val="1800"/>
              </a:spcBef>
              <a:buSzPct val="60000"/>
            </a:pPr>
            <a:r>
              <a:rPr lang="he-IL" sz="3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שֶׁכֵּן אַהֲבַת הַמָּשִׁיחַ דּוֹחֶקֶת בָּנוּ, בְּהַכִּירֵנוּ שֶׁאֶחָד מֵת בְּעַד הַכֹּל, לָכֵן הַכֹּל מֵתוּ. וּבְעַד הַכֹּל הוּא מֵת, </a:t>
            </a:r>
            <a:r>
              <a:rPr lang="he-IL" sz="36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כְּדֵי שֶׁאֵלֶּה הַחַיִּים לֹא יִחְיוּ עוֹד לְמַעַן עַצְמָם</a:t>
            </a:r>
            <a:r>
              <a:rPr lang="he-IL" sz="3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, </a:t>
            </a:r>
            <a:b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</a:br>
            <a:r>
              <a:rPr lang="he-IL" sz="3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אֶלָּא לְמַעַן זֶה אֲשֶׁר מֵת וְקָם בַּעֲדָם.   </a:t>
            </a:r>
            <a:b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</a:br>
            <a:r>
              <a:rPr lang="he-IL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קורינתים ב' ה 14-15</a:t>
            </a:r>
            <a:endParaRPr lang="he-IL" sz="36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8321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he-IL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אֵינֶנִּי בּוֹשׁ בִּבְשׂוֹרַת הַמָּשִׁיחַ - זהות והזדהות</a:t>
            </a:r>
            <a:endParaRPr lang="he-IL" sz="4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458200" cy="4525963"/>
          </a:xfrm>
        </p:spPr>
        <p:txBody>
          <a:bodyPr>
            <a:noAutofit/>
          </a:bodyPr>
          <a:lstStyle/>
          <a:p>
            <a:pPr>
              <a:lnSpc>
                <a:spcPts val="4000"/>
              </a:lnSpc>
              <a:spcBef>
                <a:spcPts val="1800"/>
              </a:spcBef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ישוע ידע ויודע למה אנחנו מסוגלים: לכלום! </a:t>
            </a:r>
          </a:p>
          <a:p>
            <a:pPr>
              <a:lnSpc>
                <a:spcPts val="4000"/>
              </a:lnSpc>
              <a:spcBef>
                <a:spcPts val="1800"/>
              </a:spcBef>
              <a:buSzPct val="60000"/>
            </a:pPr>
            <a:r>
              <a:rPr lang="he-IL" sz="3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אֲבָל בְּבוֹא עֲלֵיכֶם רוּחַ הַקֹּדֶשׁ </a:t>
            </a:r>
            <a:r>
              <a:rPr lang="he-IL" sz="36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תְּקַבְּלוּ </a:t>
            </a:r>
            <a:r>
              <a:rPr lang="he-IL" sz="36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כֹּח</a:t>
            </a:r>
            <a:r>
              <a:rPr lang="he-IL" sz="36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ַ וְתִהְיוּ עֵדַי</a:t>
            </a:r>
            <a:r>
              <a:rPr lang="he-IL" sz="3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הֵן בִּירוּשָׁלַיִם וְהֵן בְּכָל יְהוּדָה וְשׁוֹמְרוֹן, עַד קְצֵה הָאָרֶץ.  </a:t>
            </a:r>
            <a:r>
              <a:rPr lang="he-IL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מעשי השליחים א' 8</a:t>
            </a:r>
          </a:p>
          <a:p>
            <a:pPr>
              <a:lnSpc>
                <a:spcPts val="4000"/>
              </a:lnSpc>
              <a:spcBef>
                <a:spcPts val="1800"/>
              </a:spcBef>
            </a:pPr>
            <a:r>
              <a:rPr lang="he-IL" sz="36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אַהֲבַת אֱלֹהִים </a:t>
            </a:r>
            <a:r>
              <a:rPr lang="he-IL" sz="36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הוּצְקָה</a:t>
            </a:r>
            <a:r>
              <a:rPr lang="he-IL" sz="36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לְתוֹךְ לִבֵּנוּ עַל-יְדֵי </a:t>
            </a:r>
            <a:b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</a:br>
            <a:r>
              <a:rPr lang="he-IL" sz="36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רוּחַ הַקֹּדֶשׁ שֶׁנִּתְּנָה לָנוּ</a:t>
            </a:r>
            <a:r>
              <a:rPr lang="he-IL" sz="3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.  </a:t>
            </a:r>
            <a:r>
              <a:rPr lang="he-IL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רומים ה 5</a:t>
            </a:r>
            <a:endParaRPr lang="he-IL" sz="28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4000"/>
              </a:lnSpc>
              <a:spcBef>
                <a:spcPts val="1800"/>
              </a:spcBef>
              <a:buSzPct val="60000"/>
            </a:pPr>
            <a:r>
              <a:rPr lang="he-IL" sz="3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בְּרַם הָאוֹצָר הַזֶּה נָתוּן לָנוּ בִּכְלֵי חֶרֶס, כְּדֵי שֶׁיִּהְיֶה </a:t>
            </a:r>
            <a:r>
              <a:rPr lang="he-IL" sz="36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הַכֹּח</a:t>
            </a:r>
            <a:r>
              <a:rPr lang="he-IL" sz="36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ַ הַנִּשְׂגָּב מֵאֵת אֱלֹהִים וְלֹא מִיָּדֵינוּ אָנוּ</a:t>
            </a:r>
            <a:r>
              <a:rPr lang="he-IL" sz="3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.   </a:t>
            </a:r>
            <a:r>
              <a:rPr lang="he-IL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קורינתים ב' ד' 7</a:t>
            </a:r>
            <a:endParaRPr lang="he-IL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473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he-IL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אֵינֶנִּי בּוֹשׁ בִּבְשׂוֹרַת הַמָּשִׁיחַ - זהות והזדהות</a:t>
            </a:r>
            <a:endParaRPr lang="he-IL" sz="4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458200" cy="4525963"/>
          </a:xfrm>
        </p:spPr>
        <p:txBody>
          <a:bodyPr>
            <a:noAutofit/>
          </a:bodyPr>
          <a:lstStyle/>
          <a:p>
            <a:pPr>
              <a:lnSpc>
                <a:spcPts val="4000"/>
              </a:lnSpc>
              <a:spcBef>
                <a:spcPts val="1800"/>
              </a:spcBef>
              <a:buSzPct val="60000"/>
            </a:pPr>
            <a:r>
              <a:rPr lang="he-IL" sz="36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יְבָרְכֵנוּ אֱלֹהִים</a:t>
            </a:r>
            <a:r>
              <a:rPr lang="he-IL" sz="3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; וְיִירְאוּ אוֹתוֹ כָּל אַפְסֵי-אָרֶץ.   </a:t>
            </a:r>
            <a:r>
              <a:rPr lang="he-IL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תהילים ס"ז 8</a:t>
            </a:r>
          </a:p>
          <a:p>
            <a:pPr>
              <a:lnSpc>
                <a:spcPts val="4000"/>
              </a:lnSpc>
              <a:spcBef>
                <a:spcPts val="1800"/>
              </a:spcBef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מבשרים מתוך מעמד של מבורכים </a:t>
            </a:r>
          </a:p>
          <a:p>
            <a:pPr>
              <a:lnSpc>
                <a:spcPts val="4000"/>
              </a:lnSpc>
              <a:spcBef>
                <a:spcPts val="1800"/>
              </a:spcBef>
            </a:pPr>
            <a:r>
              <a:rPr lang="he-IL" sz="3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וַיִּבְרָא אֱלֹהִים אֶת הָאָדָם בְּצַלְמוֹ, בְּצֶלֶם אֱלֹהִים בָּרָא אֹתוֹ: זָכָר וּנְקֵבָה בָּרָא אֹתָם. </a:t>
            </a:r>
            <a:r>
              <a:rPr lang="he-IL" sz="36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וַיְבָרֶךְ אֹתָם אֱלֹהִים</a:t>
            </a:r>
            <a:r>
              <a:rPr lang="he-IL" sz="3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...  </a:t>
            </a:r>
            <a:r>
              <a:rPr lang="he-IL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בראשית א' 27-28</a:t>
            </a:r>
            <a:endParaRPr lang="he-IL" sz="28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4000"/>
              </a:lnSpc>
              <a:spcBef>
                <a:spcPts val="1800"/>
              </a:spcBef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הציות לא היה תנאי או אמצעי להתברך, אלא נקודת המוצא ופרי זהותם בצלם אלוהים.</a:t>
            </a:r>
            <a:endParaRPr lang="he-IL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590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he-IL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אֵינֶנִּי בּוֹשׁ בִּבְשׂוֹרַת הַמָּשִׁיחַ - זהות והזדהות</a:t>
            </a:r>
            <a:endParaRPr lang="he-IL" sz="4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458200" cy="4525963"/>
          </a:xfrm>
        </p:spPr>
        <p:txBody>
          <a:bodyPr>
            <a:noAutofit/>
          </a:bodyPr>
          <a:lstStyle/>
          <a:p>
            <a:pPr>
              <a:lnSpc>
                <a:spcPts val="4200"/>
              </a:lnSpc>
              <a:spcBef>
                <a:spcPts val="1800"/>
              </a:spcBef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האם אני מציית ומעיד? </a:t>
            </a:r>
          </a:p>
          <a:p>
            <a:pPr>
              <a:lnSpc>
                <a:spcPts val="4200"/>
              </a:lnSpc>
              <a:spcBef>
                <a:spcPts val="1800"/>
              </a:spcBef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מדוע אני מציית ומעיד?</a:t>
            </a:r>
          </a:p>
          <a:p>
            <a:pPr>
              <a:lnSpc>
                <a:spcPts val="5000"/>
              </a:lnSpc>
              <a:spcBef>
                <a:spcPts val="1200"/>
              </a:spcBef>
              <a:buSzPct val="60000"/>
            </a:pP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האם שוחררתי מהבושה </a:t>
            </a:r>
            <a:r>
              <a:rPr lang="he-IL" sz="3600" b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מ</a:t>
            </a: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אלוהים?</a:t>
            </a:r>
            <a:br>
              <a:rPr lang="en-US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האם גם שוחררתי מהבושה </a:t>
            </a:r>
            <a:r>
              <a:rPr lang="he-IL" sz="3600" b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ב</a:t>
            </a:r>
            <a:r>
              <a:rPr lang="he-IL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אלוהים?  </a:t>
            </a:r>
            <a:br>
              <a:rPr lang="en-US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he-IL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lnSpc>
                <a:spcPts val="4400"/>
              </a:lnSpc>
              <a:spcBef>
                <a:spcPts val="1800"/>
              </a:spcBef>
              <a:buSzPct val="60000"/>
              <a:buNone/>
            </a:pPr>
            <a:r>
              <a:rPr lang="he-IL" sz="4000" dirty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אם</a:t>
            </a:r>
            <a:r>
              <a:rPr lang="he-IL" sz="4000" b="1" dirty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 הזהות </a:t>
            </a:r>
            <a:r>
              <a:rPr lang="he-IL" sz="4000" dirty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מבוססת וברורה, </a:t>
            </a:r>
            <a:br>
              <a:rPr lang="en-US" sz="4000" dirty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</a:br>
            <a:r>
              <a:rPr lang="he-IL" sz="4000" dirty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אז כך גם תהיה </a:t>
            </a:r>
            <a:r>
              <a:rPr lang="he-IL" sz="4000" b="1" dirty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ההזדהות</a:t>
            </a:r>
            <a:r>
              <a:rPr lang="he-IL" sz="4000" dirty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!</a:t>
            </a:r>
            <a:r>
              <a:rPr lang="he-IL" sz="4000" b="1" dirty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64756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SOHO</Template>
  <TotalTime>985</TotalTime>
  <Words>444</Words>
  <Application>Microsoft Office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Franklin Gothic Book</vt:lpstr>
      <vt:lpstr>Franklin Gothic Medium</vt:lpstr>
      <vt:lpstr>Tahoma</vt:lpstr>
      <vt:lpstr>Times New Roman</vt:lpstr>
      <vt:lpstr>Wingdings 2</vt:lpstr>
      <vt:lpstr>Trek</vt:lpstr>
      <vt:lpstr>קהילה ששוקדת</vt:lpstr>
      <vt:lpstr>אֵינֶנִּי בּוֹשׁ בִּבְשׂוֹרַת הַמָּשִׁיחַ - זהות והזדהות</vt:lpstr>
      <vt:lpstr>אֵינֶנִּי בּוֹשׁ בִּבְשׂוֹרַת הַמָּשִׁיחַ - זהות והזדהות</vt:lpstr>
      <vt:lpstr>אֵינֶנִּי בּוֹשׁ בִּבְשׂוֹרַת הַמָּשִׁיחַ - זהות והזדהות</vt:lpstr>
      <vt:lpstr>אֵינֶנִּי בּוֹשׁ בִּבְשׂוֹרַת הַמָּשִׁיחַ - זהות והזדהות</vt:lpstr>
      <vt:lpstr>אֵינֶנִּי בּוֹשׁ בִּבְשׂוֹרַת הַמָּשִׁיחַ - זהות והזדהות</vt:lpstr>
      <vt:lpstr>אֵינֶנִּי בּוֹשׁ בִּבְשׂוֹרַת הַמָּשִׁיחַ - זהות והזדהות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Shmuel Aweida</dc:creator>
  <cp:lastModifiedBy>Shmuel Aweida</cp:lastModifiedBy>
  <cp:revision>106</cp:revision>
  <cp:lastPrinted>2020-06-26T09:02:33Z</cp:lastPrinted>
  <dcterms:created xsi:type="dcterms:W3CDTF">2011-06-06T17:11:07Z</dcterms:created>
  <dcterms:modified xsi:type="dcterms:W3CDTF">2020-06-27T05:27:59Z</dcterms:modified>
</cp:coreProperties>
</file>