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1" r:id="rId1"/>
  </p:sldMasterIdLst>
  <p:notesMasterIdLst>
    <p:notesMasterId r:id="rId14"/>
  </p:notesMasterIdLst>
  <p:handoutMasterIdLst>
    <p:handoutMasterId r:id="rId15"/>
  </p:handoutMasterIdLst>
  <p:sldIdLst>
    <p:sldId id="259" r:id="rId2"/>
    <p:sldId id="357" r:id="rId3"/>
    <p:sldId id="358" r:id="rId4"/>
    <p:sldId id="359" r:id="rId5"/>
    <p:sldId id="360" r:id="rId6"/>
    <p:sldId id="361" r:id="rId7"/>
    <p:sldId id="362" r:id="rId8"/>
    <p:sldId id="363" r:id="rId9"/>
    <p:sldId id="364" r:id="rId10"/>
    <p:sldId id="365" r:id="rId11"/>
    <p:sldId id="366" r:id="rId12"/>
    <p:sldId id="367" r:id="rId13"/>
  </p:sldIdLst>
  <p:sldSz cx="9144000" cy="6858000" type="screen4x3"/>
  <p:notesSz cx="9923463" cy="67881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BCCD"/>
    <a:srgbClr val="6898B2"/>
    <a:srgbClr val="81A9BF"/>
    <a:srgbClr val="3D6479"/>
    <a:srgbClr val="447088"/>
    <a:srgbClr val="4F4884"/>
    <a:srgbClr val="DEC5F1"/>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2051" autoAdjust="0"/>
    <p:restoredTop sz="94709" autoAdjust="0"/>
  </p:normalViewPr>
  <p:slideViewPr>
    <p:cSldViewPr>
      <p:cViewPr varScale="1">
        <p:scale>
          <a:sx n="114" d="100"/>
          <a:sy n="114" d="100"/>
        </p:scale>
        <p:origin x="139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4300167"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78851" name="Rectangle 3"/>
          <p:cNvSpPr>
            <a:spLocks noGrp="1" noChangeArrowheads="1"/>
          </p:cNvSpPr>
          <p:nvPr>
            <p:ph type="dt" sz="quarter" idx="1"/>
          </p:nvPr>
        </p:nvSpPr>
        <p:spPr bwMode="auto">
          <a:xfrm>
            <a:off x="5621574" y="0"/>
            <a:ext cx="4300167"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78852" name="Rectangle 4"/>
          <p:cNvSpPr>
            <a:spLocks noGrp="1" noChangeArrowheads="1"/>
          </p:cNvSpPr>
          <p:nvPr>
            <p:ph type="ftr" sz="quarter" idx="2"/>
          </p:nvPr>
        </p:nvSpPr>
        <p:spPr bwMode="auto">
          <a:xfrm>
            <a:off x="0" y="6447171"/>
            <a:ext cx="4300167"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78853" name="Rectangle 5"/>
          <p:cNvSpPr>
            <a:spLocks noGrp="1" noChangeArrowheads="1"/>
          </p:cNvSpPr>
          <p:nvPr>
            <p:ph type="sldNum" sz="quarter" idx="3"/>
          </p:nvPr>
        </p:nvSpPr>
        <p:spPr bwMode="auto">
          <a:xfrm>
            <a:off x="5621574" y="6447171"/>
            <a:ext cx="4300167"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DB1DBD6-5EB1-43EB-BFC6-B604F47E5883}" type="slidenum">
              <a:rPr lang="en-US" altLang="en-US"/>
              <a:pPr>
                <a:defRPr/>
              </a:pPr>
              <a:t>‹#›</a:t>
            </a:fld>
            <a:endParaRPr lang="en-US" altLang="en-US"/>
          </a:p>
        </p:txBody>
      </p:sp>
    </p:spTree>
    <p:extLst>
      <p:ext uri="{BB962C8B-B14F-4D97-AF65-F5344CB8AC3E}">
        <p14:creationId xmlns:p14="http://schemas.microsoft.com/office/powerpoint/2010/main" val="17772324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4300167"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58371" name="Rectangle 3"/>
          <p:cNvSpPr>
            <a:spLocks noGrp="1" noChangeArrowheads="1"/>
          </p:cNvSpPr>
          <p:nvPr>
            <p:ph type="dt" idx="1"/>
          </p:nvPr>
        </p:nvSpPr>
        <p:spPr bwMode="auto">
          <a:xfrm>
            <a:off x="5621574" y="0"/>
            <a:ext cx="4300167"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3265488" y="509588"/>
            <a:ext cx="3392487" cy="25447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8373" name="Rectangle 5"/>
          <p:cNvSpPr>
            <a:spLocks noGrp="1" noChangeArrowheads="1"/>
          </p:cNvSpPr>
          <p:nvPr>
            <p:ph type="body" sz="quarter" idx="3"/>
          </p:nvPr>
        </p:nvSpPr>
        <p:spPr bwMode="auto">
          <a:xfrm>
            <a:off x="992347" y="3224371"/>
            <a:ext cx="7938770" cy="3054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8374" name="Rectangle 6"/>
          <p:cNvSpPr>
            <a:spLocks noGrp="1" noChangeArrowheads="1"/>
          </p:cNvSpPr>
          <p:nvPr>
            <p:ph type="ftr" sz="quarter" idx="4"/>
          </p:nvPr>
        </p:nvSpPr>
        <p:spPr bwMode="auto">
          <a:xfrm>
            <a:off x="0" y="6447171"/>
            <a:ext cx="4300167"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8375" name="Rectangle 7"/>
          <p:cNvSpPr>
            <a:spLocks noGrp="1" noChangeArrowheads="1"/>
          </p:cNvSpPr>
          <p:nvPr>
            <p:ph type="sldNum" sz="quarter" idx="5"/>
          </p:nvPr>
        </p:nvSpPr>
        <p:spPr bwMode="auto">
          <a:xfrm>
            <a:off x="5621574" y="6447171"/>
            <a:ext cx="4300167"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88ADC54-005F-4204-969A-033F51CFFDF1}" type="slidenum">
              <a:rPr lang="en-US" altLang="en-US"/>
              <a:pPr>
                <a:defRPr/>
              </a:pPr>
              <a:t>‹#›</a:t>
            </a:fld>
            <a:endParaRPr lang="en-US" altLang="en-US"/>
          </a:p>
        </p:txBody>
      </p:sp>
    </p:spTree>
    <p:extLst>
      <p:ext uri="{BB962C8B-B14F-4D97-AF65-F5344CB8AC3E}">
        <p14:creationId xmlns:p14="http://schemas.microsoft.com/office/powerpoint/2010/main" val="38296307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C979C83-D590-4593-9FE3-D0EDA81DF6A0}" type="slidenum">
              <a:rPr lang="en-US" altLang="en-US"/>
              <a:pPr eaLnBrk="1" hangingPunct="1"/>
              <a:t>1</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C979C83-D590-4593-9FE3-D0EDA81DF6A0}" type="slidenum">
              <a:rPr kumimoji="0" lang="en-US" altLang="en-US" sz="1200" b="0" i="0" u="none" strike="noStrike" kern="1200" cap="none" spc="0" normalizeH="0" baseline="0" noProof="0">
                <a:ln>
                  <a:noFill/>
                </a:ln>
                <a:solidFill>
                  <a:srgbClr val="000000"/>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5476555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C979C83-D590-4593-9FE3-D0EDA81DF6A0}" type="slidenum">
              <a:rPr kumimoji="0" lang="en-US" altLang="en-US" sz="1200" b="0" i="0" u="none" strike="noStrike" kern="1200" cap="none" spc="0" normalizeH="0" baseline="0" noProof="0">
                <a:ln>
                  <a:noFill/>
                </a:ln>
                <a:solidFill>
                  <a:srgbClr val="000000"/>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391517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C979C83-D590-4593-9FE3-D0EDA81DF6A0}" type="slidenum">
              <a:rPr lang="en-US" altLang="en-US"/>
              <a:pPr eaLnBrk="1" hangingPunct="1"/>
              <a:t>12</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549087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C979C83-D590-4593-9FE3-D0EDA81DF6A0}" type="slidenum">
              <a:rPr lang="en-US" altLang="en-US"/>
              <a:pPr eaLnBrk="1" hangingPunct="1"/>
              <a:t>2</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047461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C979C83-D590-4593-9FE3-D0EDA81DF6A0}" type="slidenum">
              <a:rPr lang="en-US" altLang="en-US"/>
              <a:pPr eaLnBrk="1" hangingPunct="1"/>
              <a:t>3</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3628897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C979C83-D590-4593-9FE3-D0EDA81DF6A0}" type="slidenum">
              <a:rPr lang="en-US" altLang="en-US"/>
              <a:pPr eaLnBrk="1" hangingPunct="1"/>
              <a:t>4</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092878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C979C83-D590-4593-9FE3-D0EDA81DF6A0}" type="slidenum">
              <a:rPr lang="en-US" altLang="en-US"/>
              <a:pPr eaLnBrk="1" hangingPunct="1"/>
              <a:t>5</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064242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C979C83-D590-4593-9FE3-D0EDA81DF6A0}" type="slidenum">
              <a:rPr lang="en-US" altLang="en-US"/>
              <a:pPr eaLnBrk="1" hangingPunct="1"/>
              <a:t>6</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039236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C979C83-D590-4593-9FE3-D0EDA81DF6A0}" type="slidenum">
              <a:rPr lang="en-US" altLang="en-US"/>
              <a:pPr eaLnBrk="1" hangingPunct="1"/>
              <a:t>7</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34954284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C979C83-D590-4593-9FE3-D0EDA81DF6A0}" type="slidenum">
              <a:rPr lang="en-US" altLang="en-US"/>
              <a:pPr eaLnBrk="1" hangingPunct="1"/>
              <a:t>8</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888379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C979C83-D590-4593-9FE3-D0EDA81DF6A0}" type="slidenum">
              <a:rPr lang="en-US" altLang="en-US"/>
              <a:pPr eaLnBrk="1" hangingPunct="1"/>
              <a:t>9</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949289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CF8D2FC-1B32-4D13-A293-7BB3FA884840}" type="slidenum">
              <a:rPr lang="en-US" altLang="en-US"/>
              <a:pPr>
                <a:defRPr/>
              </a:pPr>
              <a:t>‹#›</a:t>
            </a:fld>
            <a:endParaRPr lang="en-US" altLang="en-US"/>
          </a:p>
        </p:txBody>
      </p:sp>
    </p:spTree>
    <p:extLst>
      <p:ext uri="{BB962C8B-B14F-4D97-AF65-F5344CB8AC3E}">
        <p14:creationId xmlns:p14="http://schemas.microsoft.com/office/powerpoint/2010/main" val="1077337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3898C37-5D3F-4F9A-A858-17B41D255CD1}" type="slidenum">
              <a:rPr lang="en-US" altLang="en-US"/>
              <a:pPr>
                <a:defRPr/>
              </a:pPr>
              <a:t>‹#›</a:t>
            </a:fld>
            <a:endParaRPr lang="en-US" altLang="en-US"/>
          </a:p>
        </p:txBody>
      </p:sp>
    </p:spTree>
    <p:extLst>
      <p:ext uri="{BB962C8B-B14F-4D97-AF65-F5344CB8AC3E}">
        <p14:creationId xmlns:p14="http://schemas.microsoft.com/office/powerpoint/2010/main" val="3205267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A2A71D4-6486-4022-94E6-E6FD5DE46BE4}" type="slidenum">
              <a:rPr lang="en-US" altLang="en-US"/>
              <a:pPr>
                <a:defRPr/>
              </a:pPr>
              <a:t>‹#›</a:t>
            </a:fld>
            <a:endParaRPr lang="en-US" altLang="en-US"/>
          </a:p>
        </p:txBody>
      </p:sp>
    </p:spTree>
    <p:extLst>
      <p:ext uri="{BB962C8B-B14F-4D97-AF65-F5344CB8AC3E}">
        <p14:creationId xmlns:p14="http://schemas.microsoft.com/office/powerpoint/2010/main" val="601767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5A435207-C93C-4D33-B2E0-DE04DBE3E659}" type="slidenum">
              <a:rPr lang="en-US" altLang="en-US"/>
              <a:pPr>
                <a:defRPr/>
              </a:pPr>
              <a:t>‹#›</a:t>
            </a:fld>
            <a:endParaRPr lang="en-US" altLang="en-US"/>
          </a:p>
        </p:txBody>
      </p:sp>
    </p:spTree>
    <p:extLst>
      <p:ext uri="{BB962C8B-B14F-4D97-AF65-F5344CB8AC3E}">
        <p14:creationId xmlns:p14="http://schemas.microsoft.com/office/powerpoint/2010/main" val="1701894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478EF1B-1B7A-4BD1-B995-52701E2D626B}" type="slidenum">
              <a:rPr lang="en-US" altLang="en-US"/>
              <a:pPr>
                <a:defRPr/>
              </a:pPr>
              <a:t>‹#›</a:t>
            </a:fld>
            <a:endParaRPr lang="en-US" altLang="en-US"/>
          </a:p>
        </p:txBody>
      </p:sp>
    </p:spTree>
    <p:extLst>
      <p:ext uri="{BB962C8B-B14F-4D97-AF65-F5344CB8AC3E}">
        <p14:creationId xmlns:p14="http://schemas.microsoft.com/office/powerpoint/2010/main" val="2480544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7D852C6-7A58-4A88-AAFB-802F53F6F37B}" type="slidenum">
              <a:rPr lang="en-US" altLang="en-US"/>
              <a:pPr>
                <a:defRPr/>
              </a:pPr>
              <a:t>‹#›</a:t>
            </a:fld>
            <a:endParaRPr lang="en-US" altLang="en-US"/>
          </a:p>
        </p:txBody>
      </p:sp>
    </p:spTree>
    <p:extLst>
      <p:ext uri="{BB962C8B-B14F-4D97-AF65-F5344CB8AC3E}">
        <p14:creationId xmlns:p14="http://schemas.microsoft.com/office/powerpoint/2010/main" val="1487911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9B32AADA-BA88-469E-B509-79DC60028ACE}" type="slidenum">
              <a:rPr lang="en-US" altLang="en-US"/>
              <a:pPr>
                <a:defRPr/>
              </a:pPr>
              <a:t>‹#›</a:t>
            </a:fld>
            <a:endParaRPr lang="en-US" altLang="en-US"/>
          </a:p>
        </p:txBody>
      </p:sp>
    </p:spTree>
    <p:extLst>
      <p:ext uri="{BB962C8B-B14F-4D97-AF65-F5344CB8AC3E}">
        <p14:creationId xmlns:p14="http://schemas.microsoft.com/office/powerpoint/2010/main" val="1550242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F5FA966D-A463-47C9-8F03-D888FF404C40}" type="slidenum">
              <a:rPr lang="en-US" altLang="en-US"/>
              <a:pPr>
                <a:defRPr/>
              </a:pPr>
              <a:t>‹#›</a:t>
            </a:fld>
            <a:endParaRPr lang="en-US" altLang="en-US"/>
          </a:p>
        </p:txBody>
      </p:sp>
    </p:spTree>
    <p:extLst>
      <p:ext uri="{BB962C8B-B14F-4D97-AF65-F5344CB8AC3E}">
        <p14:creationId xmlns:p14="http://schemas.microsoft.com/office/powerpoint/2010/main" val="3716107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1118E8AE-36B7-4C2E-9696-2844EC920B65}" type="slidenum">
              <a:rPr lang="en-US" altLang="en-US"/>
              <a:pPr>
                <a:defRPr/>
              </a:pPr>
              <a:t>‹#›</a:t>
            </a:fld>
            <a:endParaRPr lang="en-US" altLang="en-US"/>
          </a:p>
        </p:txBody>
      </p:sp>
    </p:spTree>
    <p:extLst>
      <p:ext uri="{BB962C8B-B14F-4D97-AF65-F5344CB8AC3E}">
        <p14:creationId xmlns:p14="http://schemas.microsoft.com/office/powerpoint/2010/main" val="446952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371473B-5AB7-4086-965C-8FF42C740EEC}" type="slidenum">
              <a:rPr lang="en-US" altLang="en-US"/>
              <a:pPr>
                <a:defRPr/>
              </a:pPr>
              <a:t>‹#›</a:t>
            </a:fld>
            <a:endParaRPr lang="en-US" altLang="en-US"/>
          </a:p>
        </p:txBody>
      </p:sp>
    </p:spTree>
    <p:extLst>
      <p:ext uri="{BB962C8B-B14F-4D97-AF65-F5344CB8AC3E}">
        <p14:creationId xmlns:p14="http://schemas.microsoft.com/office/powerpoint/2010/main" val="4201633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66E6C95-E7A6-452B-A67C-7A2FD9E8DF64}" type="slidenum">
              <a:rPr lang="en-US" altLang="en-US"/>
              <a:pPr>
                <a:defRPr/>
              </a:pPr>
              <a:t>‹#›</a:t>
            </a:fld>
            <a:endParaRPr lang="en-US" altLang="en-US"/>
          </a:p>
        </p:txBody>
      </p:sp>
    </p:spTree>
    <p:extLst>
      <p:ext uri="{BB962C8B-B14F-4D97-AF65-F5344CB8AC3E}">
        <p14:creationId xmlns:p14="http://schemas.microsoft.com/office/powerpoint/2010/main" val="1034388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alphaModFix amt="65000"/>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403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en-US"/>
          </a:p>
        </p:txBody>
      </p:sp>
      <p:sp>
        <p:nvSpPr>
          <p:cNvPr id="4403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ltLang="en-US"/>
          </a:p>
        </p:txBody>
      </p:sp>
      <p:sp>
        <p:nvSpPr>
          <p:cNvPr id="4403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85F88462-D9CF-4303-894B-6FC0549C8E4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הכל מאלוהים ולכבוד אלוהים</a:t>
            </a:r>
          </a:p>
          <a:p>
            <a:pPr algn="r" rtl="1" eaLnBrk="1" hangingPunct="1">
              <a:buClr>
                <a:srgbClr val="008000"/>
              </a:buClr>
            </a:pPr>
            <a:r>
              <a:rPr lang="he-IL" sz="3600" dirty="0">
                <a:latin typeface="David" panose="020E0502060401010101" pitchFamily="34" charset="-79"/>
                <a:cs typeface="David" panose="020E0502060401010101" pitchFamily="34" charset="-79"/>
              </a:rPr>
              <a:t>ביכורים </a:t>
            </a:r>
            <a:r>
              <a:rPr lang="he-IL" sz="3600" b="1" dirty="0">
                <a:latin typeface="David" panose="020E0502060401010101" pitchFamily="34" charset="-79"/>
                <a:cs typeface="David" panose="020E0502060401010101" pitchFamily="34" charset="-79"/>
              </a:rPr>
              <a:t>לה'</a:t>
            </a:r>
            <a:r>
              <a:rPr lang="he-IL" sz="3600" dirty="0">
                <a:latin typeface="David" panose="020E0502060401010101" pitchFamily="34" charset="-79"/>
                <a:cs typeface="David" panose="020E0502060401010101" pitchFamily="34" charset="-79"/>
              </a:rPr>
              <a:t>, עולה </a:t>
            </a:r>
            <a:r>
              <a:rPr lang="he-IL" sz="3600" b="1" dirty="0">
                <a:latin typeface="David" panose="020E0502060401010101" pitchFamily="34" charset="-79"/>
                <a:cs typeface="David" panose="020E0502060401010101" pitchFamily="34" charset="-79"/>
              </a:rPr>
              <a:t>לה'</a:t>
            </a:r>
            <a:r>
              <a:rPr lang="he-IL" sz="3600" dirty="0">
                <a:latin typeface="David" panose="020E0502060401010101" pitchFamily="34" charset="-79"/>
                <a:cs typeface="David" panose="020E0502060401010101" pitchFamily="34" charset="-79"/>
              </a:rPr>
              <a:t>, ריח ניחוח </a:t>
            </a:r>
            <a:r>
              <a:rPr lang="he-IL" sz="3600" b="1" dirty="0">
                <a:latin typeface="David" panose="020E0502060401010101" pitchFamily="34" charset="-79"/>
                <a:cs typeface="David" panose="020E0502060401010101" pitchFamily="34" charset="-79"/>
              </a:rPr>
              <a:t>לה'</a:t>
            </a:r>
            <a:r>
              <a:rPr lang="he-IL" sz="3600" dirty="0">
                <a:latin typeface="David" panose="020E0502060401010101" pitchFamily="34" charset="-79"/>
                <a:cs typeface="David" panose="020E0502060401010101" pitchFamily="34" charset="-79"/>
              </a:rPr>
              <a:t>, </a:t>
            </a:r>
            <a:br>
              <a:rPr lang="en-US" sz="3600" dirty="0">
                <a:latin typeface="David" panose="020E0502060401010101" pitchFamily="34" charset="-79"/>
                <a:cs typeface="David" panose="020E0502060401010101" pitchFamily="34" charset="-79"/>
              </a:rPr>
            </a:br>
            <a:r>
              <a:rPr lang="he-IL" sz="3600" dirty="0">
                <a:latin typeface="David" panose="020E0502060401010101" pitchFamily="34" charset="-79"/>
                <a:cs typeface="David" panose="020E0502060401010101" pitchFamily="34" charset="-79"/>
              </a:rPr>
              <a:t>זבחים קודש </a:t>
            </a:r>
            <a:r>
              <a:rPr lang="he-IL" sz="3600" b="1" dirty="0">
                <a:latin typeface="David" panose="020E0502060401010101" pitchFamily="34" charset="-79"/>
                <a:cs typeface="David" panose="020E0502060401010101" pitchFamily="34" charset="-79"/>
              </a:rPr>
              <a:t>לה'</a:t>
            </a:r>
            <a:r>
              <a:rPr lang="he-IL" sz="3600" dirty="0">
                <a:latin typeface="David" panose="020E0502060401010101" pitchFamily="34" charset="-79"/>
                <a:cs typeface="David" panose="020E0502060401010101" pitchFamily="34" charset="-79"/>
              </a:rPr>
              <a:t>, מנחה </a:t>
            </a:r>
            <a:r>
              <a:rPr lang="he-IL" sz="3600" b="1" dirty="0">
                <a:latin typeface="David" panose="020E0502060401010101" pitchFamily="34" charset="-79"/>
                <a:cs typeface="David" panose="020E0502060401010101" pitchFamily="34" charset="-79"/>
              </a:rPr>
              <a:t>לה'</a:t>
            </a:r>
            <a:r>
              <a:rPr lang="he-IL" sz="3600" dirty="0">
                <a:latin typeface="David" panose="020E0502060401010101" pitchFamily="34" charset="-79"/>
                <a:cs typeface="David" panose="020E0502060401010101" pitchFamily="34" charset="-79"/>
              </a:rPr>
              <a:t>...</a:t>
            </a:r>
            <a:r>
              <a:rPr lang="he-IL" sz="3600" dirty="0"/>
              <a:t> </a:t>
            </a:r>
          </a:p>
          <a:p>
            <a:pPr algn="r" rtl="1" eaLnBrk="1" hangingPunct="1">
              <a:buClr>
                <a:srgbClr val="008000"/>
              </a:buClr>
            </a:pPr>
            <a:r>
              <a:rPr lang="he-IL" altLang="en-US" sz="3600" dirty="0"/>
              <a:t>עם ישראל חי, קיים ומתקיים הודות לנאמנותו וחסדו של ה'! </a:t>
            </a:r>
          </a:p>
          <a:p>
            <a:pPr algn="r" rtl="1" eaLnBrk="1" hangingPunct="1">
              <a:buClr>
                <a:srgbClr val="008000"/>
              </a:buClr>
            </a:pPr>
            <a:r>
              <a:rPr lang="he-IL" altLang="en-US" sz="3600" b="1" dirty="0"/>
              <a:t>ביכורים</a:t>
            </a:r>
            <a:r>
              <a:rPr lang="he-IL" altLang="en-US" sz="3600" dirty="0"/>
              <a:t> - לה' מגיע את הכי טוב ואת הראשון, כי הוא הראשון! </a:t>
            </a:r>
          </a:p>
          <a:p>
            <a:pPr algn="r" rtl="1" eaLnBrk="1" hangingPunct="1">
              <a:buClr>
                <a:srgbClr val="008000"/>
              </a:buClr>
            </a:pPr>
            <a:endParaRPr lang="en-US" alt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3970"/>
                                        </p:tgtEl>
                                        <p:attrNameLst>
                                          <p:attrName>style.visibility</p:attrName>
                                        </p:attrNameLst>
                                      </p:cBhvr>
                                      <p:to>
                                        <p:strVal val="visible"/>
                                      </p:to>
                                    </p:set>
                                    <p:animEffect transition="in" filter="circle(in)">
                                      <p:cBhvr>
                                        <p:cTn id="7" dur="1000"/>
                                        <p:tgtEl>
                                          <p:spTgt spid="83970"/>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plus(in)">
                                      <p:cBhvr>
                                        <p:cTn id="12" dur="1000"/>
                                        <p:tgtEl>
                                          <p:spTgt spid="205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plus(in)">
                                      <p:cBhvr>
                                        <p:cTn id="17" dur="1000"/>
                                        <p:tgtEl>
                                          <p:spTgt spid="205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plus(in)">
                                      <p:cBhvr>
                                        <p:cTn id="22" dur="1000"/>
                                        <p:tgtEl>
                                          <p:spTgt spid="205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2051">
                                            <p:txEl>
                                              <p:pRg st="3" end="3"/>
                                            </p:txEl>
                                          </p:spTgt>
                                        </p:tgtEl>
                                        <p:attrNameLst>
                                          <p:attrName>style.visibility</p:attrName>
                                        </p:attrNameLst>
                                      </p:cBhvr>
                                      <p:to>
                                        <p:strVal val="visible"/>
                                      </p:to>
                                    </p:set>
                                    <p:animEffect transition="in" filter="plus(in)">
                                      <p:cBhvr>
                                        <p:cTn id="27" dur="10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p:bldP spid="2051"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אלוהים מגשים וישלים את תוכניתו</a:t>
            </a:r>
          </a:p>
          <a:p>
            <a:pPr lvl="0" algn="r" rtl="1" eaLnBrk="1" hangingPunct="1">
              <a:lnSpc>
                <a:spcPts val="3700"/>
              </a:lnSpc>
              <a:spcBef>
                <a:spcPts val="600"/>
              </a:spcBef>
              <a:buClr>
                <a:srgbClr val="008000"/>
              </a:buClr>
            </a:pPr>
            <a:r>
              <a:rPr lang="he-IL" sz="3600" dirty="0">
                <a:latin typeface="Times New Roman" panose="02020603050405020304" pitchFamily="18" charset="0"/>
                <a:ea typeface="Times New Roman" panose="02020603050405020304" pitchFamily="18" charset="0"/>
                <a:cs typeface="David" panose="020E0502060401010101" pitchFamily="34" charset="-79"/>
              </a:rPr>
              <a:t>בְּיוֹם מְלֹאת שִׁבְעַת הַשָּׁבוּעוֹת הָיוּ כֻּלָּם יַחְדָּיו. פִּתְאוֹם הָיָה קוֹל מִן הַשָּׁמַיִם, כְּקוֹל מַשַּׁב רוּחַ עַזָּה, וְהוּא מִלֵּא אֶת כָּל הַבַּיִת אֲשֶׁר יָשְׁבוּ בּוֹ. </a:t>
            </a:r>
            <a:br>
              <a:rPr lang="en-US" sz="3600" dirty="0">
                <a:latin typeface="Times New Roman" panose="02020603050405020304" pitchFamily="18" charset="0"/>
                <a:ea typeface="Times New Roman" panose="02020603050405020304" pitchFamily="18" charset="0"/>
                <a:cs typeface="David" panose="020E0502060401010101" pitchFamily="34" charset="-79"/>
              </a:rPr>
            </a:br>
            <a:r>
              <a:rPr lang="he-IL" sz="3600" dirty="0">
                <a:latin typeface="Times New Roman" panose="02020603050405020304" pitchFamily="18" charset="0"/>
                <a:ea typeface="Times New Roman" panose="02020603050405020304" pitchFamily="18" charset="0"/>
                <a:cs typeface="David" panose="020E0502060401010101" pitchFamily="34" charset="-79"/>
              </a:rPr>
              <a:t>אָז הוֹפִיעוּ לְנֶגֶד עֵינֵיהֶם לְשׁוֹנוֹת כְּלַהֲבוֹת אֵשׁ, שֶׁהִתְפַּזְּרוּ וְנָחוּ אַחַת אַחַת עַל כָּל אֶחָד מֵהֶם. וְכֻלָּם נִמְלְאוּ רוּחַ הַקֹּדֶשׁ וְהֵחֵלּוּ לְדַבֵּר בִּלְשׁוֹנוֹת אֲחֵרוֹת כְּפִי שֶׁנָּתְנָה לָהֶם הָרוּחַ לְדַבֵּר. בִּירוּשָׁלַיִם הִתְגּוֹרְרוּ יְהוּדִים יִרְאֵי אֱלֹהִים מִכָּל עַם וְעַם אֲשֶׁר תַּחַת הַשָּׁמַיִם. כַּאֲשֶׁר נִשְׁמַע הַקּוֹל הַזֶּה הִתְקַהֲלוּ עַם רַב וְכֻלָּם נָבוֹכוּ, שֶׁכֵּן כָּל אִישׁ שָׁמַע אוֹתָם מְדַבְּרִים בִּשְׂפָתוֹ שֶׁלּוֹ.   </a:t>
            </a:r>
            <a:r>
              <a:rPr lang="he-IL" altLang="en-US" sz="3600" dirty="0">
                <a:latin typeface="David" panose="020E0502060401010101" pitchFamily="34" charset="-79"/>
                <a:cs typeface="David" panose="020E0502060401010101" pitchFamily="34" charset="-79"/>
              </a:rPr>
              <a:t> </a:t>
            </a:r>
            <a:r>
              <a:rPr lang="he-IL" altLang="en-US" dirty="0">
                <a:latin typeface="David" panose="020E0502060401010101" pitchFamily="34" charset="-79"/>
                <a:cs typeface="David" panose="020E0502060401010101" pitchFamily="34" charset="-79"/>
              </a:rPr>
              <a:t>מעשי השליחים ב' 1-11</a:t>
            </a:r>
            <a:endParaRPr lang="he-IL" altLang="en-US" sz="36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360222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plus(in)">
                                      <p:cBhvr>
                                        <p:cTn id="7" dur="1000"/>
                                        <p:tgtEl>
                                          <p:spTgt spid="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אלוהים מגשים וישלים את תוכניתו</a:t>
            </a:r>
          </a:p>
          <a:p>
            <a:pPr lvl="0" algn="r" rtl="1" eaLnBrk="1" hangingPunct="1">
              <a:lnSpc>
                <a:spcPts val="3700"/>
              </a:lnSpc>
              <a:spcBef>
                <a:spcPts val="600"/>
              </a:spcBef>
              <a:buClr>
                <a:srgbClr val="008000"/>
              </a:buClr>
            </a:pP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הֵם נִתְמַלְּאוּ </a:t>
            </a:r>
            <a:r>
              <a:rPr lang="he-IL" sz="3600" dirty="0" err="1">
                <a:solidFill>
                  <a:srgbClr val="000000"/>
                </a:solidFill>
                <a:latin typeface="Times New Roman" panose="02020603050405020304" pitchFamily="18" charset="0"/>
                <a:ea typeface="Times New Roman" panose="02020603050405020304" pitchFamily="18" charset="0"/>
                <a:cs typeface="David" panose="020E0502060401010101" pitchFamily="34" charset="-79"/>
              </a:rPr>
              <a:t>תִּמָּהוֹן</a:t>
            </a: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וּפְלִיאָה וְאָמְרוּ: הֲרֵי כָּל הַמְדַבְּרִים הָאֵלֶּה גְּלִילִיִּים, וְאֵיךְ כָּל אֶחָד מֵאִתָּנוּ שׁוֹמֵעַ בִּשְׂפַת מוֹלַדְתּוֹ? </a:t>
            </a:r>
            <a:r>
              <a:rPr lang="he-IL" sz="3600" dirty="0" err="1">
                <a:solidFill>
                  <a:srgbClr val="000000"/>
                </a:solidFill>
                <a:latin typeface="Times New Roman" panose="02020603050405020304" pitchFamily="18" charset="0"/>
                <a:ea typeface="Times New Roman" panose="02020603050405020304" pitchFamily="18" charset="0"/>
                <a:cs typeface="David" panose="020E0502060401010101" pitchFamily="34" charset="-79"/>
              </a:rPr>
              <a:t>פַּרְתִּים</a:t>
            </a: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אֲנַחְנוּ וּמָדִים, </a:t>
            </a:r>
            <a:r>
              <a:rPr lang="he-IL" sz="3600" dirty="0" err="1">
                <a:solidFill>
                  <a:srgbClr val="000000"/>
                </a:solidFill>
                <a:latin typeface="Times New Roman" panose="02020603050405020304" pitchFamily="18" charset="0"/>
                <a:ea typeface="Times New Roman" panose="02020603050405020304" pitchFamily="18" charset="0"/>
                <a:cs typeface="David" panose="020E0502060401010101" pitchFamily="34" charset="-79"/>
              </a:rPr>
              <a:t>עֵילָמִים</a:t>
            </a: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וְתוֹשָׁבֵי אֲרָם נַהֲרַיִם, תּוֹשָׁבֵי יְהוּדָה וְקַפָּדוֹקְיָה </a:t>
            </a:r>
            <a:r>
              <a:rPr lang="he-IL" sz="3600" dirty="0" err="1">
                <a:solidFill>
                  <a:srgbClr val="000000"/>
                </a:solidFill>
                <a:latin typeface="Times New Roman" panose="02020603050405020304" pitchFamily="18" charset="0"/>
                <a:ea typeface="Times New Roman" panose="02020603050405020304" pitchFamily="18" charset="0"/>
                <a:cs typeface="David" panose="020E0502060401010101" pitchFamily="34" charset="-79"/>
              </a:rPr>
              <a:t>וְפּוֹנְטוֹס</a:t>
            </a: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ואַסְיָה, </a:t>
            </a:r>
            <a:r>
              <a:rPr lang="he-IL" sz="3600" dirty="0" err="1">
                <a:solidFill>
                  <a:srgbClr val="000000"/>
                </a:solidFill>
                <a:latin typeface="Times New Roman" panose="02020603050405020304" pitchFamily="18" charset="0"/>
                <a:ea typeface="Times New Roman" panose="02020603050405020304" pitchFamily="18" charset="0"/>
                <a:cs typeface="David" panose="020E0502060401010101" pitchFamily="34" charset="-79"/>
              </a:rPr>
              <a:t>פְרִיגְיָה</a:t>
            </a: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a:t>
            </a:r>
            <a:r>
              <a:rPr lang="he-IL" sz="3600" dirty="0" err="1">
                <a:solidFill>
                  <a:srgbClr val="000000"/>
                </a:solidFill>
                <a:latin typeface="Times New Roman" panose="02020603050405020304" pitchFamily="18" charset="0"/>
                <a:ea typeface="Times New Roman" panose="02020603050405020304" pitchFamily="18" charset="0"/>
                <a:cs typeface="David" panose="020E0502060401010101" pitchFamily="34" charset="-79"/>
              </a:rPr>
              <a:t>וְפַּמְפִילְיָה</a:t>
            </a: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מִצְרַיִם וּמְחוֹזוֹת לוּב הַסְּמוּכִים </a:t>
            </a:r>
            <a:r>
              <a:rPr lang="he-IL" sz="3600" dirty="0" err="1">
                <a:solidFill>
                  <a:srgbClr val="000000"/>
                </a:solidFill>
                <a:latin typeface="Times New Roman" panose="02020603050405020304" pitchFamily="18" charset="0"/>
                <a:ea typeface="Times New Roman" panose="02020603050405020304" pitchFamily="18" charset="0"/>
                <a:cs typeface="David" panose="020E0502060401010101" pitchFamily="34" charset="-79"/>
              </a:rPr>
              <a:t>לְקִירֶנְיָה</a:t>
            </a: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תּוֹשָׁבֵי רוֹמָא הַמִּתְגּוֹרְרִים כָּאן, יְהוּדִים וְגֵרִים, כְּרֵתִיִּים וְעַרְבִים--וְהִנֵּה אֲנַחְנוּ שׁוֹמְעִים אוֹתָם </a:t>
            </a:r>
            <a:r>
              <a:rPr lang="he-IL" sz="3600" b="1"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מְסַפְּרִים בִּלְשׁוֹנוֹתֵינוּ אֶת גְּדֻלּוֹת הָאֱלֹהִים!</a:t>
            </a:r>
            <a:r>
              <a:rPr lang="he-IL" sz="3600" dirty="0">
                <a:latin typeface="Times New Roman" panose="02020603050405020304" pitchFamily="18" charset="0"/>
                <a:ea typeface="Times New Roman" panose="02020603050405020304" pitchFamily="18" charset="0"/>
                <a:cs typeface="David" panose="020E0502060401010101" pitchFamily="34" charset="-79"/>
              </a:rPr>
              <a:t>    </a:t>
            </a:r>
            <a:r>
              <a:rPr lang="he-IL" altLang="en-US" sz="3600" dirty="0">
                <a:latin typeface="David" panose="020E0502060401010101" pitchFamily="34" charset="-79"/>
                <a:cs typeface="David" panose="020E0502060401010101" pitchFamily="34" charset="-79"/>
              </a:rPr>
              <a:t> </a:t>
            </a:r>
            <a:br>
              <a:rPr lang="en-US" altLang="en-US" sz="3600" dirty="0">
                <a:latin typeface="David" panose="020E0502060401010101" pitchFamily="34" charset="-79"/>
                <a:cs typeface="David" panose="020E0502060401010101" pitchFamily="34" charset="-79"/>
              </a:rPr>
            </a:br>
            <a:r>
              <a:rPr lang="he-IL" altLang="en-US" dirty="0">
                <a:latin typeface="David" panose="020E0502060401010101" pitchFamily="34" charset="-79"/>
                <a:cs typeface="David" panose="020E0502060401010101" pitchFamily="34" charset="-79"/>
              </a:rPr>
              <a:t>מעשי השליחים ב' 1-11</a:t>
            </a:r>
            <a:endParaRPr lang="he-IL" altLang="en-US" sz="36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071212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with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plus(in)">
                                      <p:cBhvr>
                                        <p:cTn id="7" dur="1000"/>
                                        <p:tgtEl>
                                          <p:spTgt spid="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אלוהים מגשים וישלים את תוכניתו</a:t>
            </a:r>
          </a:p>
          <a:p>
            <a:pPr marL="0" lvl="0" indent="0" algn="ctr" rtl="1" eaLnBrk="1" hangingPunct="1">
              <a:lnSpc>
                <a:spcPts val="3800"/>
              </a:lnSpc>
              <a:spcBef>
                <a:spcPts val="1200"/>
              </a:spcBef>
              <a:buClr>
                <a:srgbClr val="008000"/>
              </a:buClr>
              <a:buNone/>
            </a:pPr>
            <a:r>
              <a:rPr lang="he-IL" sz="3600" b="1" dirty="0">
                <a:solidFill>
                  <a:srgbClr val="000000"/>
                </a:solidFill>
              </a:rPr>
              <a:t>ברית חדשה - לב חדש - רוח חדשה</a:t>
            </a:r>
          </a:p>
          <a:p>
            <a:pPr lvl="0" algn="r" rtl="1" eaLnBrk="1" hangingPunct="1">
              <a:lnSpc>
                <a:spcPts val="3800"/>
              </a:lnSpc>
              <a:spcBef>
                <a:spcPts val="1200"/>
              </a:spcBef>
              <a:buClr>
                <a:srgbClr val="008000"/>
              </a:buClr>
            </a:pPr>
            <a:r>
              <a:rPr lang="he-IL" sz="3600" dirty="0">
                <a:solidFill>
                  <a:srgbClr val="000000"/>
                </a:solidFill>
              </a:rPr>
              <a:t>אמת ה' נחקקה בלב</a:t>
            </a:r>
          </a:p>
          <a:p>
            <a:pPr lvl="0" algn="r" rtl="1" eaLnBrk="1" hangingPunct="1">
              <a:lnSpc>
                <a:spcPts val="3800"/>
              </a:lnSpc>
              <a:spcBef>
                <a:spcPts val="600"/>
              </a:spcBef>
              <a:buClr>
                <a:srgbClr val="008000"/>
              </a:buClr>
            </a:pPr>
            <a:r>
              <a:rPr lang="he-IL" sz="3600" dirty="0">
                <a:solidFill>
                  <a:srgbClr val="000000"/>
                </a:solidFill>
              </a:rPr>
              <a:t>אמת ה' יוצאת מהלב</a:t>
            </a:r>
          </a:p>
          <a:p>
            <a:pPr lvl="0" algn="r" rtl="1" eaLnBrk="1" hangingPunct="1">
              <a:lnSpc>
                <a:spcPts val="3800"/>
              </a:lnSpc>
              <a:spcBef>
                <a:spcPts val="600"/>
              </a:spcBef>
              <a:buClr>
                <a:srgbClr val="008000"/>
              </a:buClr>
            </a:pPr>
            <a:r>
              <a:rPr lang="he-IL" sz="3600" dirty="0">
                <a:latin typeface="Times New Roman" panose="02020603050405020304" pitchFamily="18" charset="0"/>
                <a:ea typeface="Times New Roman" panose="02020603050405020304" pitchFamily="18" charset="0"/>
              </a:rPr>
              <a:t>הלב שהמשיח </a:t>
            </a:r>
            <a:r>
              <a:rPr lang="he-IL" sz="3600" b="1" dirty="0">
                <a:latin typeface="Times New Roman" panose="02020603050405020304" pitchFamily="18" charset="0"/>
                <a:ea typeface="Times New Roman" panose="02020603050405020304" pitchFamily="18" charset="0"/>
              </a:rPr>
              <a:t>טיהר ושיחרר </a:t>
            </a:r>
            <a:r>
              <a:rPr lang="en-US" sz="3600" dirty="0">
                <a:latin typeface="Times New Roman" panose="02020603050405020304" pitchFamily="18" charset="0"/>
                <a:ea typeface="Times New Roman" panose="02020603050405020304" pitchFamily="18" charset="0"/>
              </a:rPr>
              <a:t>	</a:t>
            </a:r>
            <a:r>
              <a:rPr lang="he-IL" sz="3600" dirty="0">
                <a:latin typeface="Times New Roman" panose="02020603050405020304" pitchFamily="18" charset="0"/>
                <a:ea typeface="Times New Roman" panose="02020603050405020304" pitchFamily="18" charset="0"/>
              </a:rPr>
              <a:t>(פסח)</a:t>
            </a:r>
            <a:br>
              <a:rPr lang="en-US" sz="3600" dirty="0">
                <a:latin typeface="Times New Roman" panose="02020603050405020304" pitchFamily="18" charset="0"/>
                <a:ea typeface="Times New Roman" panose="02020603050405020304" pitchFamily="18" charset="0"/>
              </a:rPr>
            </a:br>
            <a:r>
              <a:rPr lang="he-IL" sz="3600" dirty="0">
                <a:latin typeface="Times New Roman" panose="02020603050405020304" pitchFamily="18" charset="0"/>
                <a:ea typeface="Times New Roman" panose="02020603050405020304" pitchFamily="18" charset="0"/>
              </a:rPr>
              <a:t>הוא המקום שבו הוא </a:t>
            </a:r>
            <a:r>
              <a:rPr lang="he-IL" sz="3600" b="1" dirty="0">
                <a:latin typeface="Times New Roman" panose="02020603050405020304" pitchFamily="18" charset="0"/>
                <a:ea typeface="Times New Roman" panose="02020603050405020304" pitchFamily="18" charset="0"/>
              </a:rPr>
              <a:t>שוכן</a:t>
            </a:r>
            <a:r>
              <a:rPr lang="he-IL" sz="3600" dirty="0">
                <a:latin typeface="Times New Roman" panose="02020603050405020304" pitchFamily="18" charset="0"/>
                <a:ea typeface="Times New Roman" panose="02020603050405020304" pitchFamily="18" charset="0"/>
              </a:rPr>
              <a:t> </a:t>
            </a:r>
            <a:r>
              <a:rPr lang="en-US" sz="3600" dirty="0">
                <a:latin typeface="Times New Roman" panose="02020603050405020304" pitchFamily="18" charset="0"/>
                <a:ea typeface="Times New Roman" panose="02020603050405020304" pitchFamily="18" charset="0"/>
              </a:rPr>
              <a:t>	</a:t>
            </a:r>
            <a:r>
              <a:rPr lang="he-IL" sz="3600" dirty="0">
                <a:latin typeface="Times New Roman" panose="02020603050405020304" pitchFamily="18" charset="0"/>
                <a:ea typeface="Times New Roman" panose="02020603050405020304" pitchFamily="18" charset="0"/>
              </a:rPr>
              <a:t>(שבועות)</a:t>
            </a:r>
          </a:p>
          <a:p>
            <a:pPr lvl="0" algn="r" rtl="1" eaLnBrk="1" hangingPunct="1">
              <a:lnSpc>
                <a:spcPts val="3400"/>
              </a:lnSpc>
              <a:spcBef>
                <a:spcPts val="0"/>
              </a:spcBef>
              <a:buClr>
                <a:srgbClr val="008000"/>
              </a:buClr>
            </a:pPr>
            <a:endParaRPr lang="he-IL" sz="3600" dirty="0">
              <a:latin typeface="Times New Roman" panose="02020603050405020304" pitchFamily="18" charset="0"/>
              <a:ea typeface="Times New Roman" panose="02020603050405020304" pitchFamily="18" charset="0"/>
            </a:endParaRPr>
          </a:p>
          <a:p>
            <a:pPr marL="357188" lvl="0" indent="-269875" algn="r" rtl="1" eaLnBrk="1" hangingPunct="1">
              <a:lnSpc>
                <a:spcPts val="3800"/>
              </a:lnSpc>
              <a:spcBef>
                <a:spcPts val="1200"/>
              </a:spcBef>
              <a:buClr>
                <a:srgbClr val="008000"/>
              </a:buClr>
            </a:pPr>
            <a:r>
              <a:rPr lang="he-IL" sz="3600" b="1" dirty="0">
                <a:latin typeface="Times New Roman" panose="02020603050405020304" pitchFamily="18" charset="0"/>
                <a:ea typeface="Times New Roman" panose="02020603050405020304" pitchFamily="18" charset="0"/>
              </a:rPr>
              <a:t>האם המשיח טיהר ושיחרר את ליבך? </a:t>
            </a:r>
            <a:r>
              <a:rPr lang="he-IL" dirty="0">
                <a:latin typeface="Times New Roman" panose="02020603050405020304" pitchFamily="18" charset="0"/>
                <a:ea typeface="Times New Roman" panose="02020603050405020304" pitchFamily="18" charset="0"/>
              </a:rPr>
              <a:t>(פסח)</a:t>
            </a:r>
            <a:endParaRPr lang="he-IL" sz="3600" dirty="0">
              <a:latin typeface="Times New Roman" panose="02020603050405020304" pitchFamily="18" charset="0"/>
              <a:ea typeface="Times New Roman" panose="02020603050405020304" pitchFamily="18" charset="0"/>
            </a:endParaRPr>
          </a:p>
          <a:p>
            <a:pPr marL="357188" lvl="0" indent="-269875" algn="r" rtl="1" eaLnBrk="1" hangingPunct="1">
              <a:lnSpc>
                <a:spcPts val="3800"/>
              </a:lnSpc>
              <a:spcBef>
                <a:spcPts val="600"/>
              </a:spcBef>
              <a:buClr>
                <a:srgbClr val="008000"/>
              </a:buClr>
            </a:pPr>
            <a:r>
              <a:rPr lang="he-IL" sz="3600" b="1" dirty="0">
                <a:latin typeface="Times New Roman" panose="02020603050405020304" pitchFamily="18" charset="0"/>
                <a:ea typeface="Times New Roman" panose="02020603050405020304" pitchFamily="18" charset="0"/>
              </a:rPr>
              <a:t>האם דברו חקוק על ליבך? </a:t>
            </a:r>
            <a:r>
              <a:rPr lang="he-IL" dirty="0">
                <a:latin typeface="Times New Roman" panose="02020603050405020304" pitchFamily="18" charset="0"/>
                <a:ea typeface="Times New Roman" panose="02020603050405020304" pitchFamily="18" charset="0"/>
              </a:rPr>
              <a:t>(רוח הקודש שולט)</a:t>
            </a:r>
          </a:p>
          <a:p>
            <a:pPr marL="357188" lvl="0" indent="-269875" algn="r" rtl="1" eaLnBrk="1" hangingPunct="1">
              <a:lnSpc>
                <a:spcPts val="3800"/>
              </a:lnSpc>
              <a:spcBef>
                <a:spcPts val="600"/>
              </a:spcBef>
              <a:buClr>
                <a:srgbClr val="008000"/>
              </a:buClr>
            </a:pPr>
            <a:r>
              <a:rPr lang="he-IL" sz="3600" b="1" dirty="0">
                <a:latin typeface="Times New Roman" panose="02020603050405020304" pitchFamily="18" charset="0"/>
                <a:ea typeface="Times New Roman" panose="02020603050405020304" pitchFamily="18" charset="0"/>
              </a:rPr>
              <a:t>האם אתה חי לכבודו?</a:t>
            </a:r>
            <a:r>
              <a:rPr lang="he-IL" sz="3600" dirty="0">
                <a:latin typeface="Times New Roman" panose="02020603050405020304" pitchFamily="18" charset="0"/>
                <a:ea typeface="Times New Roman" panose="02020603050405020304" pitchFamily="18" charset="0"/>
              </a:rPr>
              <a:t> </a:t>
            </a:r>
            <a:r>
              <a:rPr lang="he-IL" dirty="0">
                <a:latin typeface="Times New Roman" panose="02020603050405020304" pitchFamily="18" charset="0"/>
                <a:ea typeface="Times New Roman" panose="02020603050405020304" pitchFamily="18" charset="0"/>
              </a:rPr>
              <a:t>(ביכורים, תודה, הלל)</a:t>
            </a:r>
            <a:endParaRPr lang="he-IL" sz="3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85319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051">
                                            <p:txEl>
                                              <p:pRg st="2" end="2"/>
                                            </p:txEl>
                                          </p:spTgt>
                                        </p:tgtEl>
                                        <p:attrNameLst>
                                          <p:attrName>style.visibility</p:attrName>
                                        </p:attrNameLst>
                                      </p:cBhvr>
                                      <p:to>
                                        <p:strVal val="visible"/>
                                      </p:to>
                                    </p:set>
                                    <p:animEffect transition="in" filter="plus(in)">
                                      <p:cBhvr>
                                        <p:cTn id="7" dur="1000"/>
                                        <p:tgtEl>
                                          <p:spTgt spid="205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2051">
                                            <p:txEl>
                                              <p:pRg st="3" end="3"/>
                                            </p:txEl>
                                          </p:spTgt>
                                        </p:tgtEl>
                                        <p:attrNameLst>
                                          <p:attrName>style.visibility</p:attrName>
                                        </p:attrNameLst>
                                      </p:cBhvr>
                                      <p:to>
                                        <p:strVal val="visible"/>
                                      </p:to>
                                    </p:set>
                                    <p:animEffect transition="in" filter="plus(in)">
                                      <p:cBhvr>
                                        <p:cTn id="12" dur="1000"/>
                                        <p:tgtEl>
                                          <p:spTgt spid="2051">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2051">
                                            <p:txEl>
                                              <p:pRg st="4" end="4"/>
                                            </p:txEl>
                                          </p:spTgt>
                                        </p:tgtEl>
                                        <p:attrNameLst>
                                          <p:attrName>style.visibility</p:attrName>
                                        </p:attrNameLst>
                                      </p:cBhvr>
                                      <p:to>
                                        <p:strVal val="visible"/>
                                      </p:to>
                                    </p:set>
                                    <p:animEffect transition="in" filter="plus(in)">
                                      <p:cBhvr>
                                        <p:cTn id="17" dur="1000"/>
                                        <p:tgtEl>
                                          <p:spTgt spid="205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2051">
                                            <p:txEl>
                                              <p:pRg st="6" end="6"/>
                                            </p:txEl>
                                          </p:spTgt>
                                        </p:tgtEl>
                                        <p:attrNameLst>
                                          <p:attrName>style.visibility</p:attrName>
                                        </p:attrNameLst>
                                      </p:cBhvr>
                                      <p:to>
                                        <p:strVal val="visible"/>
                                      </p:to>
                                    </p:set>
                                    <p:animEffect transition="in" filter="plus(in)">
                                      <p:cBhvr>
                                        <p:cTn id="22" dur="1000"/>
                                        <p:tgtEl>
                                          <p:spTgt spid="2051">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2051">
                                            <p:txEl>
                                              <p:pRg st="7" end="7"/>
                                            </p:txEl>
                                          </p:spTgt>
                                        </p:tgtEl>
                                        <p:attrNameLst>
                                          <p:attrName>style.visibility</p:attrName>
                                        </p:attrNameLst>
                                      </p:cBhvr>
                                      <p:to>
                                        <p:strVal val="visible"/>
                                      </p:to>
                                    </p:set>
                                    <p:animEffect transition="in" filter="plus(in)">
                                      <p:cBhvr>
                                        <p:cTn id="27" dur="1000"/>
                                        <p:tgtEl>
                                          <p:spTgt spid="2051">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3" presetClass="entr" presetSubtype="16" fill="hold" grpId="0" nodeType="clickEffect">
                                  <p:stCondLst>
                                    <p:cond delay="0"/>
                                  </p:stCondLst>
                                  <p:childTnLst>
                                    <p:set>
                                      <p:cBhvr>
                                        <p:cTn id="31" dur="1" fill="hold">
                                          <p:stCondLst>
                                            <p:cond delay="0"/>
                                          </p:stCondLst>
                                        </p:cTn>
                                        <p:tgtEl>
                                          <p:spTgt spid="2051">
                                            <p:txEl>
                                              <p:pRg st="8" end="8"/>
                                            </p:txEl>
                                          </p:spTgt>
                                        </p:tgtEl>
                                        <p:attrNameLst>
                                          <p:attrName>style.visibility</p:attrName>
                                        </p:attrNameLst>
                                      </p:cBhvr>
                                      <p:to>
                                        <p:strVal val="visible"/>
                                      </p:to>
                                    </p:set>
                                    <p:animEffect transition="in" filter="plus(in)">
                                      <p:cBhvr>
                                        <p:cTn id="32" dur="1000"/>
                                        <p:tgtEl>
                                          <p:spTgt spid="205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הכל מאלוהים ולכבוד אלוהים</a:t>
            </a:r>
          </a:p>
          <a:p>
            <a:pPr algn="r" rtl="1" eaLnBrk="1" hangingPunct="1">
              <a:lnSpc>
                <a:spcPts val="4000"/>
              </a:lnSpc>
              <a:spcBef>
                <a:spcPts val="600"/>
              </a:spcBef>
              <a:buClr>
                <a:srgbClr val="008000"/>
              </a:buClr>
            </a:pPr>
            <a:r>
              <a:rPr lang="he-IL" sz="3600" dirty="0">
                <a:latin typeface="David" panose="020E0502060401010101" pitchFamily="34" charset="-79"/>
                <a:cs typeface="David" panose="020E0502060401010101" pitchFamily="34" charset="-79"/>
              </a:rPr>
              <a:t>וְהָיָה כִּי-תָבוֹא אֶל-הָאָרֶץ </a:t>
            </a:r>
            <a:r>
              <a:rPr lang="he-IL" sz="3600" b="1" dirty="0">
                <a:latin typeface="David" panose="020E0502060401010101" pitchFamily="34" charset="-79"/>
                <a:cs typeface="David" panose="020E0502060401010101" pitchFamily="34" charset="-79"/>
              </a:rPr>
              <a:t>אֲשֶׁר יְהוָה </a:t>
            </a:r>
            <a:r>
              <a:rPr lang="he-IL" sz="3600" b="1" dirty="0" err="1">
                <a:latin typeface="David" panose="020E0502060401010101" pitchFamily="34" charset="-79"/>
                <a:cs typeface="David" panose="020E0502060401010101" pitchFamily="34" charset="-79"/>
              </a:rPr>
              <a:t>אֱלֹהֶיך</a:t>
            </a:r>
            <a:r>
              <a:rPr lang="he-IL" sz="3600" b="1" dirty="0">
                <a:latin typeface="David" panose="020E0502060401010101" pitchFamily="34" charset="-79"/>
                <a:cs typeface="David" panose="020E0502060401010101" pitchFamily="34" charset="-79"/>
              </a:rPr>
              <a:t>ָ נֹתֵן לְךָ נַחֲלָה</a:t>
            </a:r>
            <a:r>
              <a:rPr lang="he-IL" sz="3600" dirty="0">
                <a:latin typeface="David" panose="020E0502060401010101" pitchFamily="34" charset="-79"/>
                <a:cs typeface="David" panose="020E0502060401010101" pitchFamily="34" charset="-79"/>
              </a:rPr>
              <a:t>, וִירִשְׁתָּהּ וְיָשַׁבְתָּ בָּהּ. </a:t>
            </a:r>
            <a:r>
              <a:rPr lang="he-IL" sz="3600" b="1" dirty="0">
                <a:latin typeface="David" panose="020E0502060401010101" pitchFamily="34" charset="-79"/>
                <a:cs typeface="David" panose="020E0502060401010101" pitchFamily="34" charset="-79"/>
              </a:rPr>
              <a:t>וְלָקַחְתָּ מֵרֵאשִׁית כָּל-פְּרִי הָאֲדָמָה</a:t>
            </a:r>
            <a:r>
              <a:rPr lang="he-IL" sz="3600" dirty="0">
                <a:latin typeface="David" panose="020E0502060401010101" pitchFamily="34" charset="-79"/>
                <a:cs typeface="David" panose="020E0502060401010101" pitchFamily="34" charset="-79"/>
              </a:rPr>
              <a:t> אֲשֶׁר תָּבִיא מֵאַרְצְךָ </a:t>
            </a:r>
            <a:r>
              <a:rPr lang="he-IL" sz="3600" b="1" dirty="0">
                <a:latin typeface="David" panose="020E0502060401010101" pitchFamily="34" charset="-79"/>
                <a:cs typeface="David" panose="020E0502060401010101" pitchFamily="34" charset="-79"/>
              </a:rPr>
              <a:t>אֲשֶׁר יְהוָה </a:t>
            </a:r>
            <a:r>
              <a:rPr lang="he-IL" sz="3600" b="1" dirty="0" err="1">
                <a:latin typeface="David" panose="020E0502060401010101" pitchFamily="34" charset="-79"/>
                <a:cs typeface="David" panose="020E0502060401010101" pitchFamily="34" charset="-79"/>
              </a:rPr>
              <a:t>אֱלֹהֶיך</a:t>
            </a:r>
            <a:r>
              <a:rPr lang="he-IL" sz="3600" b="1" dirty="0">
                <a:latin typeface="David" panose="020E0502060401010101" pitchFamily="34" charset="-79"/>
                <a:cs typeface="David" panose="020E0502060401010101" pitchFamily="34" charset="-79"/>
              </a:rPr>
              <a:t>ָ נֹתֵן לָךְ</a:t>
            </a:r>
            <a:r>
              <a:rPr lang="he-IL" sz="3600" dirty="0">
                <a:latin typeface="David" panose="020E0502060401010101" pitchFamily="34" charset="-79"/>
                <a:cs typeface="David" panose="020E0502060401010101" pitchFamily="34" charset="-79"/>
              </a:rPr>
              <a:t>, וְשַׂמְתָּ בַטֶּנֶא, וְהָלַכְתָּ אֶל-הַמָּקוֹם אֲשֶׁר יִבְחַר יְהוָה </a:t>
            </a:r>
            <a:r>
              <a:rPr lang="he-IL" sz="3600" dirty="0" err="1">
                <a:latin typeface="David" panose="020E0502060401010101" pitchFamily="34" charset="-79"/>
                <a:cs typeface="David" panose="020E0502060401010101" pitchFamily="34" charset="-79"/>
              </a:rPr>
              <a:t>אֱלֹהֶיך</a:t>
            </a:r>
            <a:r>
              <a:rPr lang="he-IL" sz="3600" dirty="0">
                <a:latin typeface="David" panose="020E0502060401010101" pitchFamily="34" charset="-79"/>
                <a:cs typeface="David" panose="020E0502060401010101" pitchFamily="34" charset="-79"/>
              </a:rPr>
              <a:t>ָ לְשַׁכֵּן שְׁמוֹ שָׁם. וּבָאתָ אֶל-הַכֹּהֵן אֲשֶׁר יִהְיֶה בַּיָּמִים הָהֵם, וְאָמַרְתָּ אֵלָיו: הִגַּדְתִּי הַיּוֹם לַיהוָה </a:t>
            </a:r>
            <a:r>
              <a:rPr lang="he-IL" sz="3600" dirty="0" err="1">
                <a:latin typeface="David" panose="020E0502060401010101" pitchFamily="34" charset="-79"/>
                <a:cs typeface="David" panose="020E0502060401010101" pitchFamily="34" charset="-79"/>
              </a:rPr>
              <a:t>אֱלֹהֶיך</a:t>
            </a:r>
            <a:r>
              <a:rPr lang="he-IL" sz="3600" dirty="0">
                <a:latin typeface="David" panose="020E0502060401010101" pitchFamily="34" charset="-79"/>
                <a:cs typeface="David" panose="020E0502060401010101" pitchFamily="34" charset="-79"/>
              </a:rPr>
              <a:t>ָ כִּי-בָאתִי אֶל-הָאָרֶץ אֲשֶׁר נִשְׁבַּע יְהוָה </a:t>
            </a:r>
            <a:r>
              <a:rPr lang="he-IL" sz="3600" dirty="0" err="1">
                <a:latin typeface="David" panose="020E0502060401010101" pitchFamily="34" charset="-79"/>
                <a:cs typeface="David" panose="020E0502060401010101" pitchFamily="34" charset="-79"/>
              </a:rPr>
              <a:t>לַאֲבֹתֵינו</a:t>
            </a:r>
            <a:r>
              <a:rPr lang="he-IL" sz="3600" dirty="0">
                <a:latin typeface="David" panose="020E0502060401010101" pitchFamily="34" charset="-79"/>
                <a:cs typeface="David" panose="020E0502060401010101" pitchFamily="34" charset="-79"/>
              </a:rPr>
              <a:t>ּ לָתֶת לָנוּ. וְלָקַח הַכֹּהֵן הַטֶּנֶא מִיָּדֶךָ; וְהִנִּיחוֹ לִפְנֵי מִזְבַּח יְהוָה </a:t>
            </a:r>
            <a:r>
              <a:rPr lang="he-IL" sz="3600" dirty="0" err="1">
                <a:latin typeface="David" panose="020E0502060401010101" pitchFamily="34" charset="-79"/>
                <a:cs typeface="David" panose="020E0502060401010101" pitchFamily="34" charset="-79"/>
              </a:rPr>
              <a:t>אֱלֹהֶיך</a:t>
            </a:r>
            <a:r>
              <a:rPr lang="he-IL" sz="3600" dirty="0">
                <a:latin typeface="David" panose="020E0502060401010101" pitchFamily="34" charset="-79"/>
                <a:cs typeface="David" panose="020E0502060401010101" pitchFamily="34" charset="-79"/>
              </a:rPr>
              <a:t>ָ… </a:t>
            </a:r>
            <a:r>
              <a:rPr lang="he-IL" altLang="en-US" dirty="0">
                <a:latin typeface="David" panose="020E0502060401010101" pitchFamily="34" charset="-79"/>
                <a:cs typeface="David" panose="020E0502060401010101" pitchFamily="34" charset="-79"/>
              </a:rPr>
              <a:t>דברים כ"ו 1-4</a:t>
            </a:r>
            <a:endParaRPr lang="en-US" altLang="en-US" sz="3600" dirty="0"/>
          </a:p>
        </p:txBody>
      </p:sp>
    </p:spTree>
    <p:extLst>
      <p:ext uri="{BB962C8B-B14F-4D97-AF65-F5344CB8AC3E}">
        <p14:creationId xmlns:p14="http://schemas.microsoft.com/office/powerpoint/2010/main" val="4019559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plus(in)">
                                      <p:cBhvr>
                                        <p:cTn id="7" dur="1000"/>
                                        <p:tgtEl>
                                          <p:spTgt spid="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הכל מאלוהים ולכבוד אלוהים</a:t>
            </a:r>
          </a:p>
          <a:p>
            <a:pPr algn="r" rtl="1" eaLnBrk="1" hangingPunct="1">
              <a:lnSpc>
                <a:spcPts val="4100"/>
              </a:lnSpc>
              <a:spcBef>
                <a:spcPts val="1200"/>
              </a:spcBef>
              <a:buClr>
                <a:srgbClr val="008000"/>
              </a:buClr>
            </a:pPr>
            <a:r>
              <a:rPr lang="he-IL" sz="3600" dirty="0">
                <a:latin typeface="David" panose="020E0502060401010101" pitchFamily="34" charset="-79"/>
                <a:cs typeface="David" panose="020E0502060401010101" pitchFamily="34" charset="-79"/>
              </a:rPr>
              <a:t>וְעַתָּה, הִנֵּה הֵבֵאתִי אֶת-רֵאשִׁית פְּרִי הָאֲדָמָה </a:t>
            </a:r>
            <a:r>
              <a:rPr lang="he-IL" sz="3600" dirty="0" err="1">
                <a:latin typeface="David" panose="020E0502060401010101" pitchFamily="34" charset="-79"/>
                <a:cs typeface="David" panose="020E0502060401010101" pitchFamily="34" charset="-79"/>
              </a:rPr>
              <a:t>אֲשֶׁר-נָתַתָּה</a:t>
            </a:r>
            <a:r>
              <a:rPr lang="he-IL" sz="3600" dirty="0">
                <a:latin typeface="David" panose="020E0502060401010101" pitchFamily="34" charset="-79"/>
                <a:cs typeface="David" panose="020E0502060401010101" pitchFamily="34" charset="-79"/>
              </a:rPr>
              <a:t> לִּי, יְהוָה. </a:t>
            </a:r>
            <a:r>
              <a:rPr lang="he-IL" sz="3600" b="1" dirty="0">
                <a:latin typeface="David" panose="020E0502060401010101" pitchFamily="34" charset="-79"/>
                <a:cs typeface="David" panose="020E0502060401010101" pitchFamily="34" charset="-79"/>
              </a:rPr>
              <a:t>וְהִנַּחְתּוֹ לִפְנֵי יְהוָה </a:t>
            </a:r>
            <a:r>
              <a:rPr lang="he-IL" sz="3600" b="1" dirty="0" err="1">
                <a:latin typeface="David" panose="020E0502060401010101" pitchFamily="34" charset="-79"/>
                <a:cs typeface="David" panose="020E0502060401010101" pitchFamily="34" charset="-79"/>
              </a:rPr>
              <a:t>אֱלֹהֶיך</a:t>
            </a:r>
            <a:r>
              <a:rPr lang="he-IL" sz="3600" b="1" dirty="0">
                <a:latin typeface="David" panose="020E0502060401010101" pitchFamily="34" charset="-79"/>
                <a:cs typeface="David" panose="020E0502060401010101" pitchFamily="34" charset="-79"/>
              </a:rPr>
              <a:t>ָ, </a:t>
            </a:r>
            <a:r>
              <a:rPr lang="he-IL" sz="3600" b="1" dirty="0" err="1">
                <a:latin typeface="David" panose="020E0502060401010101" pitchFamily="34" charset="-79"/>
                <a:cs typeface="David" panose="020E0502060401010101" pitchFamily="34" charset="-79"/>
              </a:rPr>
              <a:t>וְהִשְׁתַּחֲוִית</a:t>
            </a:r>
            <a:r>
              <a:rPr lang="he-IL" sz="3600" b="1" dirty="0">
                <a:latin typeface="David" panose="020E0502060401010101" pitchFamily="34" charset="-79"/>
                <a:cs typeface="David" panose="020E0502060401010101" pitchFamily="34" charset="-79"/>
              </a:rPr>
              <a:t>ָ לִפְנֵי יְהוָה </a:t>
            </a:r>
            <a:r>
              <a:rPr lang="he-IL" sz="3600" b="1" dirty="0" err="1">
                <a:latin typeface="David" panose="020E0502060401010101" pitchFamily="34" charset="-79"/>
                <a:cs typeface="David" panose="020E0502060401010101" pitchFamily="34" charset="-79"/>
              </a:rPr>
              <a:t>אֱלֹהֶיך</a:t>
            </a:r>
            <a:r>
              <a:rPr lang="he-IL" sz="3600" b="1" dirty="0">
                <a:latin typeface="David" panose="020E0502060401010101" pitchFamily="34" charset="-79"/>
                <a:cs typeface="David" panose="020E0502060401010101" pitchFamily="34" charset="-79"/>
              </a:rPr>
              <a:t>ָ</a:t>
            </a:r>
            <a:r>
              <a:rPr lang="he-IL" sz="3600" dirty="0">
                <a:latin typeface="David" panose="020E0502060401010101" pitchFamily="34" charset="-79"/>
                <a:cs typeface="David" panose="020E0502060401010101" pitchFamily="34" charset="-79"/>
              </a:rPr>
              <a:t>. </a:t>
            </a:r>
            <a:br>
              <a:rPr lang="en-US" sz="3600" dirty="0">
                <a:latin typeface="David" panose="020E0502060401010101" pitchFamily="34" charset="-79"/>
                <a:cs typeface="David" panose="020E0502060401010101" pitchFamily="34" charset="-79"/>
              </a:rPr>
            </a:br>
            <a:r>
              <a:rPr lang="he-IL" sz="3600" b="1" dirty="0">
                <a:latin typeface="David" panose="020E0502060401010101" pitchFamily="34" charset="-79"/>
                <a:cs typeface="David" panose="020E0502060401010101" pitchFamily="34" charset="-79"/>
              </a:rPr>
              <a:t>וְשָׂמַחְתָּ בְכָל הַטּוֹב, אֲשֶׁר נָתַן לְךָ יְהוָה </a:t>
            </a:r>
            <a:r>
              <a:rPr lang="he-IL" sz="3600" b="1" dirty="0" err="1">
                <a:latin typeface="David" panose="020E0502060401010101" pitchFamily="34" charset="-79"/>
                <a:cs typeface="David" panose="020E0502060401010101" pitchFamily="34" charset="-79"/>
              </a:rPr>
              <a:t>אֱלֹהֶיך</a:t>
            </a:r>
            <a:r>
              <a:rPr lang="he-IL" sz="3600" b="1" dirty="0">
                <a:latin typeface="David" panose="020E0502060401010101" pitchFamily="34" charset="-79"/>
                <a:cs typeface="David" panose="020E0502060401010101" pitchFamily="34" charset="-79"/>
              </a:rPr>
              <a:t>ָ וּלְבֵיתֶךָ</a:t>
            </a:r>
            <a:r>
              <a:rPr lang="he-IL" sz="3600" dirty="0">
                <a:latin typeface="David" panose="020E0502060401010101" pitchFamily="34" charset="-79"/>
                <a:cs typeface="David" panose="020E0502060401010101" pitchFamily="34" charset="-79"/>
              </a:rPr>
              <a:t>: אַתָּה וְהַלֵּוִי וְהַגֵּר אֲשֶׁר בְּקִרְבֶּךָ.  </a:t>
            </a:r>
            <a:br>
              <a:rPr lang="en-US" sz="3600" dirty="0">
                <a:latin typeface="David" panose="020E0502060401010101" pitchFamily="34" charset="-79"/>
                <a:cs typeface="David" panose="020E0502060401010101" pitchFamily="34" charset="-79"/>
              </a:rPr>
            </a:br>
            <a:r>
              <a:rPr lang="he-IL" altLang="en-US" dirty="0">
                <a:latin typeface="David" panose="020E0502060401010101" pitchFamily="34" charset="-79"/>
                <a:cs typeface="David" panose="020E0502060401010101" pitchFamily="34" charset="-79"/>
              </a:rPr>
              <a:t>דברים כ"ו 10-11</a:t>
            </a:r>
          </a:p>
          <a:p>
            <a:pPr algn="r" rtl="1" eaLnBrk="1" hangingPunct="1">
              <a:lnSpc>
                <a:spcPts val="4100"/>
              </a:lnSpc>
              <a:spcBef>
                <a:spcPts val="1200"/>
              </a:spcBef>
              <a:buClr>
                <a:srgbClr val="008000"/>
              </a:buClr>
            </a:pPr>
            <a:r>
              <a:rPr lang="he-IL" altLang="en-US" sz="3600" dirty="0">
                <a:latin typeface="David" panose="020E0502060401010101" pitchFamily="34" charset="-79"/>
              </a:rPr>
              <a:t>מתן הביכורים אינו עניין כלכלי-חקלאי, אלא </a:t>
            </a:r>
            <a:r>
              <a:rPr lang="he-IL" altLang="en-US" sz="3600" b="1" dirty="0">
                <a:latin typeface="David" panose="020E0502060401010101" pitchFamily="34" charset="-79"/>
              </a:rPr>
              <a:t>רוחני!</a:t>
            </a:r>
            <a:r>
              <a:rPr lang="he-IL" altLang="en-US" sz="3600" dirty="0">
                <a:latin typeface="David" panose="020E0502060401010101" pitchFamily="34" charset="-79"/>
              </a:rPr>
              <a:t> זו פעולה של אמונה חיה!</a:t>
            </a:r>
            <a:endParaRPr lang="en-US" altLang="en-US" sz="3600" dirty="0"/>
          </a:p>
        </p:txBody>
      </p:sp>
    </p:spTree>
    <p:extLst>
      <p:ext uri="{BB962C8B-B14F-4D97-AF65-F5344CB8AC3E}">
        <p14:creationId xmlns:p14="http://schemas.microsoft.com/office/powerpoint/2010/main" val="528924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with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plus(in)">
                                      <p:cBhvr>
                                        <p:cTn id="7" dur="1000"/>
                                        <p:tgtEl>
                                          <p:spTgt spid="205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2051">
                                            <p:txEl>
                                              <p:pRg st="2" end="2"/>
                                            </p:txEl>
                                          </p:spTgt>
                                        </p:tgtEl>
                                        <p:attrNameLst>
                                          <p:attrName>style.visibility</p:attrName>
                                        </p:attrNameLst>
                                      </p:cBhvr>
                                      <p:to>
                                        <p:strVal val="visible"/>
                                      </p:to>
                                    </p:set>
                                    <p:animEffect transition="in" filter="plus(in)">
                                      <p:cBhvr>
                                        <p:cTn id="12" dur="1000"/>
                                        <p:tgtEl>
                                          <p:spTgt spid="2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אלוהים מדבר</a:t>
            </a:r>
          </a:p>
          <a:p>
            <a:pPr algn="r" rtl="1" eaLnBrk="1" hangingPunct="1">
              <a:buClr>
                <a:srgbClr val="008000"/>
              </a:buClr>
            </a:pPr>
            <a:r>
              <a:rPr lang="he-IL" altLang="en-US" sz="3600" dirty="0"/>
              <a:t>מתן תורה!  מתן דבר ה'!  מתן רצון ה'!</a:t>
            </a:r>
          </a:p>
          <a:p>
            <a:pPr algn="r" rtl="1" eaLnBrk="1" hangingPunct="1">
              <a:buClr>
                <a:srgbClr val="008000"/>
              </a:buClr>
            </a:pPr>
            <a:r>
              <a:rPr lang="he-IL" altLang="en-US" sz="3600" dirty="0"/>
              <a:t>עם ישראל שוחרר בפסח ל</a:t>
            </a:r>
            <a:r>
              <a:rPr lang="he-IL" altLang="en-US" sz="3600" b="1" dirty="0"/>
              <a:t>חירות לעבוד את ה' ולהישמע לו</a:t>
            </a:r>
            <a:r>
              <a:rPr lang="he-IL" altLang="en-US" sz="3600" dirty="0"/>
              <a:t> - ורק לו!   - </a:t>
            </a:r>
            <a:r>
              <a:rPr lang="he-IL" altLang="en-US" sz="3600" b="1" dirty="0"/>
              <a:t>זהות!</a:t>
            </a:r>
          </a:p>
          <a:p>
            <a:pPr algn="r" rtl="1" eaLnBrk="1" hangingPunct="1">
              <a:buClr>
                <a:srgbClr val="008000"/>
              </a:buClr>
            </a:pPr>
            <a:r>
              <a:rPr lang="he-IL" altLang="en-US" sz="3600" dirty="0"/>
              <a:t>ה' מדבר והעם שומע - זה חד-סטרי! </a:t>
            </a:r>
            <a:br>
              <a:rPr lang="en-US" altLang="en-US" sz="3600" dirty="0"/>
            </a:br>
            <a:r>
              <a:rPr lang="he-IL" altLang="en-US" sz="3600" dirty="0"/>
              <a:t>לא דו-שיח ולא משא ומתן... </a:t>
            </a:r>
          </a:p>
          <a:p>
            <a:pPr algn="r" rtl="1" eaLnBrk="1" hangingPunct="1">
              <a:buClr>
                <a:srgbClr val="008000"/>
              </a:buClr>
            </a:pPr>
            <a:r>
              <a:rPr lang="he-IL" sz="3600" dirty="0">
                <a:latin typeface="Times New Roman" panose="02020603050405020304" pitchFamily="18" charset="0"/>
                <a:ea typeface="Times New Roman" panose="02020603050405020304" pitchFamily="18" charset="0"/>
              </a:rPr>
              <a:t>איזו עמדה אתה נוקט כשדבר ה' נשמע? </a:t>
            </a:r>
          </a:p>
          <a:p>
            <a:pPr algn="r" rtl="1" eaLnBrk="1" hangingPunct="1">
              <a:buClr>
                <a:srgbClr val="008000"/>
              </a:buClr>
            </a:pPr>
            <a:r>
              <a:rPr lang="he-IL" sz="3600" b="1" dirty="0">
                <a:latin typeface="Times New Roman" panose="02020603050405020304" pitchFamily="18" charset="0"/>
                <a:ea typeface="Times New Roman" panose="02020603050405020304" pitchFamily="18" charset="0"/>
                <a:cs typeface="David" panose="020E0502060401010101" pitchFamily="34" charset="-79"/>
              </a:rPr>
              <a:t>דְּבַר הַמָּשִׁיחַ יִשְׁכֹּן נָא בְּקִרְבְּכֶם בְּשֶׁפַע</a:t>
            </a:r>
            <a:r>
              <a:rPr lang="he-IL" sz="3600" dirty="0">
                <a:latin typeface="Times New Roman" panose="02020603050405020304" pitchFamily="18" charset="0"/>
                <a:ea typeface="Times New Roman" panose="02020603050405020304" pitchFamily="18" charset="0"/>
                <a:cs typeface="David" panose="020E0502060401010101" pitchFamily="34" charset="-79"/>
              </a:rPr>
              <a:t>...  </a:t>
            </a:r>
            <a:br>
              <a:rPr lang="en-US" sz="3600" dirty="0">
                <a:latin typeface="Times New Roman" panose="02020603050405020304" pitchFamily="18" charset="0"/>
                <a:ea typeface="Times New Roman" panose="02020603050405020304" pitchFamily="18" charset="0"/>
                <a:cs typeface="David" panose="020E0502060401010101" pitchFamily="34" charset="-79"/>
              </a:rPr>
            </a:br>
            <a:r>
              <a:rPr lang="he-IL" dirty="0">
                <a:latin typeface="Times New Roman" panose="02020603050405020304" pitchFamily="18" charset="0"/>
                <a:ea typeface="Times New Roman" panose="02020603050405020304" pitchFamily="18" charset="0"/>
                <a:cs typeface="David" panose="020E0502060401010101" pitchFamily="34" charset="-79"/>
              </a:rPr>
              <a:t>קולוסים ג' 16</a:t>
            </a:r>
            <a:endParaRPr lang="he-IL" altLang="en-US" sz="3600" dirty="0"/>
          </a:p>
          <a:p>
            <a:pPr algn="r" rtl="1" eaLnBrk="1" hangingPunct="1">
              <a:buClr>
                <a:srgbClr val="008000"/>
              </a:buClr>
            </a:pPr>
            <a:endParaRPr lang="en-US" altLang="en-US" sz="3600" dirty="0"/>
          </a:p>
        </p:txBody>
      </p:sp>
    </p:spTree>
    <p:extLst>
      <p:ext uri="{BB962C8B-B14F-4D97-AF65-F5344CB8AC3E}">
        <p14:creationId xmlns:p14="http://schemas.microsoft.com/office/powerpoint/2010/main" val="825432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plus(in)">
                                      <p:cBhvr>
                                        <p:cTn id="7" dur="1000"/>
                                        <p:tgtEl>
                                          <p:spTgt spid="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plus(in)">
                                      <p:cBhvr>
                                        <p:cTn id="12" dur="1000"/>
                                        <p:tgtEl>
                                          <p:spTgt spid="2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2051">
                                            <p:txEl>
                                              <p:pRg st="2" end="2"/>
                                            </p:txEl>
                                          </p:spTgt>
                                        </p:tgtEl>
                                        <p:attrNameLst>
                                          <p:attrName>style.visibility</p:attrName>
                                        </p:attrNameLst>
                                      </p:cBhvr>
                                      <p:to>
                                        <p:strVal val="visible"/>
                                      </p:to>
                                    </p:set>
                                    <p:animEffect transition="in" filter="plus(in)">
                                      <p:cBhvr>
                                        <p:cTn id="17" dur="1000"/>
                                        <p:tgtEl>
                                          <p:spTgt spid="20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2051">
                                            <p:txEl>
                                              <p:pRg st="3" end="3"/>
                                            </p:txEl>
                                          </p:spTgt>
                                        </p:tgtEl>
                                        <p:attrNameLst>
                                          <p:attrName>style.visibility</p:attrName>
                                        </p:attrNameLst>
                                      </p:cBhvr>
                                      <p:to>
                                        <p:strVal val="visible"/>
                                      </p:to>
                                    </p:set>
                                    <p:animEffect transition="in" filter="plus(in)">
                                      <p:cBhvr>
                                        <p:cTn id="22" dur="1000"/>
                                        <p:tgtEl>
                                          <p:spTgt spid="205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2051">
                                            <p:txEl>
                                              <p:pRg st="4" end="4"/>
                                            </p:txEl>
                                          </p:spTgt>
                                        </p:tgtEl>
                                        <p:attrNameLst>
                                          <p:attrName>style.visibility</p:attrName>
                                        </p:attrNameLst>
                                      </p:cBhvr>
                                      <p:to>
                                        <p:strVal val="visible"/>
                                      </p:to>
                                    </p:set>
                                    <p:animEffect transition="in" filter="plus(in)">
                                      <p:cBhvr>
                                        <p:cTn id="27" dur="1000"/>
                                        <p:tgtEl>
                                          <p:spTgt spid="205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3" presetClass="entr" presetSubtype="16" fill="hold" grpId="0" nodeType="clickEffect">
                                  <p:stCondLst>
                                    <p:cond delay="0"/>
                                  </p:stCondLst>
                                  <p:childTnLst>
                                    <p:set>
                                      <p:cBhvr>
                                        <p:cTn id="31" dur="1" fill="hold">
                                          <p:stCondLst>
                                            <p:cond delay="0"/>
                                          </p:stCondLst>
                                        </p:cTn>
                                        <p:tgtEl>
                                          <p:spTgt spid="2051">
                                            <p:txEl>
                                              <p:pRg st="5" end="5"/>
                                            </p:txEl>
                                          </p:spTgt>
                                        </p:tgtEl>
                                        <p:attrNameLst>
                                          <p:attrName>style.visibility</p:attrName>
                                        </p:attrNameLst>
                                      </p:cBhvr>
                                      <p:to>
                                        <p:strVal val="visible"/>
                                      </p:to>
                                    </p:set>
                                    <p:animEffect transition="in" filter="plus(in)">
                                      <p:cBhvr>
                                        <p:cTn id="32" dur="1000"/>
                                        <p:tgtEl>
                                          <p:spTgt spid="20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אלוהים מגשים וישלים את תוכניתו</a:t>
            </a:r>
          </a:p>
          <a:p>
            <a:pPr algn="r" rtl="1" eaLnBrk="1" hangingPunct="1">
              <a:buClr>
                <a:srgbClr val="008000"/>
              </a:buClr>
            </a:pPr>
            <a:r>
              <a:rPr lang="he-IL" altLang="en-US" sz="3600" dirty="0">
                <a:latin typeface="David" panose="020E0502060401010101" pitchFamily="34" charset="-79"/>
              </a:rPr>
              <a:t>חג הפסח וחג השבועות</a:t>
            </a:r>
          </a:p>
          <a:p>
            <a:pPr algn="r" rtl="1" eaLnBrk="1" hangingPunct="1">
              <a:buClr>
                <a:srgbClr val="008000"/>
              </a:buClr>
            </a:pPr>
            <a:r>
              <a:rPr lang="he-IL" altLang="en-US" sz="3600" dirty="0">
                <a:latin typeface="David" panose="020E0502060401010101" pitchFamily="34" charset="-79"/>
                <a:cs typeface="David" panose="020E0502060401010101" pitchFamily="34" charset="-79"/>
              </a:rPr>
              <a:t>אֲשֶׁר הֵם </a:t>
            </a:r>
            <a:r>
              <a:rPr lang="he-IL" altLang="en-US" sz="3600" b="1" dirty="0">
                <a:latin typeface="David" panose="020E0502060401010101" pitchFamily="34" charset="-79"/>
                <a:cs typeface="David" panose="020E0502060401010101" pitchFamily="34" charset="-79"/>
              </a:rPr>
              <a:t>צֵל הַדְּבָרִים הָעֲתִידִים לָבוֹא</a:t>
            </a:r>
            <a:r>
              <a:rPr lang="he-IL" altLang="en-US" sz="3600" dirty="0">
                <a:latin typeface="David" panose="020E0502060401010101" pitchFamily="34" charset="-79"/>
                <a:cs typeface="David" panose="020E0502060401010101" pitchFamily="34" charset="-79"/>
              </a:rPr>
              <a:t>, אֲבָל הַגּוּף הוּא שֶׁל </a:t>
            </a:r>
            <a:r>
              <a:rPr lang="he-IL" altLang="en-US" sz="3600" b="1" dirty="0">
                <a:latin typeface="David" panose="020E0502060401010101" pitchFamily="34" charset="-79"/>
                <a:cs typeface="David" panose="020E0502060401010101" pitchFamily="34" charset="-79"/>
              </a:rPr>
              <a:t>הַמָּשִׁיחַ</a:t>
            </a:r>
            <a:r>
              <a:rPr lang="he-IL" altLang="en-US" sz="3600" dirty="0">
                <a:latin typeface="David" panose="020E0502060401010101" pitchFamily="34" charset="-79"/>
                <a:cs typeface="David" panose="020E0502060401010101" pitchFamily="34" charset="-79"/>
              </a:rPr>
              <a:t>. </a:t>
            </a:r>
            <a:r>
              <a:rPr lang="he-IL" altLang="en-US" dirty="0">
                <a:latin typeface="David" panose="020E0502060401010101" pitchFamily="34" charset="-79"/>
                <a:cs typeface="David" panose="020E0502060401010101" pitchFamily="34" charset="-79"/>
              </a:rPr>
              <a:t>קולוסים ב' 17</a:t>
            </a:r>
            <a:endParaRPr lang="he-IL" altLang="en-US" sz="3600" dirty="0">
              <a:latin typeface="David" panose="020E0502060401010101" pitchFamily="34" charset="-79"/>
              <a:cs typeface="David" panose="020E0502060401010101" pitchFamily="34" charset="-79"/>
            </a:endParaRPr>
          </a:p>
          <a:p>
            <a:pPr algn="r" rtl="1" eaLnBrk="1" hangingPunct="1">
              <a:buClr>
                <a:srgbClr val="008000"/>
              </a:buClr>
            </a:pPr>
            <a:r>
              <a:rPr lang="he-IL" altLang="en-US" sz="3600" dirty="0"/>
              <a:t>חג השבועות - צל של אירוע נפלא אחר שעם ישראל אמור לצפות שיקרה.  </a:t>
            </a:r>
          </a:p>
        </p:txBody>
      </p:sp>
    </p:spTree>
    <p:extLst>
      <p:ext uri="{BB962C8B-B14F-4D97-AF65-F5344CB8AC3E}">
        <p14:creationId xmlns:p14="http://schemas.microsoft.com/office/powerpoint/2010/main" val="2977045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plus(in)">
                                      <p:cBhvr>
                                        <p:cTn id="7" dur="1000"/>
                                        <p:tgtEl>
                                          <p:spTgt spid="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plus(in)">
                                      <p:cBhvr>
                                        <p:cTn id="12" dur="1000"/>
                                        <p:tgtEl>
                                          <p:spTgt spid="2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2051">
                                            <p:txEl>
                                              <p:pRg st="2" end="2"/>
                                            </p:txEl>
                                          </p:spTgt>
                                        </p:tgtEl>
                                        <p:attrNameLst>
                                          <p:attrName>style.visibility</p:attrName>
                                        </p:attrNameLst>
                                      </p:cBhvr>
                                      <p:to>
                                        <p:strVal val="visible"/>
                                      </p:to>
                                    </p:set>
                                    <p:animEffect transition="in" filter="plus(in)">
                                      <p:cBhvr>
                                        <p:cTn id="17" dur="1000"/>
                                        <p:tgtEl>
                                          <p:spTgt spid="20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2051">
                                            <p:txEl>
                                              <p:pRg st="3" end="3"/>
                                            </p:txEl>
                                          </p:spTgt>
                                        </p:tgtEl>
                                        <p:attrNameLst>
                                          <p:attrName>style.visibility</p:attrName>
                                        </p:attrNameLst>
                                      </p:cBhvr>
                                      <p:to>
                                        <p:strVal val="visible"/>
                                      </p:to>
                                    </p:set>
                                    <p:animEffect transition="in" filter="plus(in)">
                                      <p:cBhvr>
                                        <p:cTn id="22" dur="10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אלוהים מגשים וישלים את תוכניתו</a:t>
            </a:r>
          </a:p>
          <a:p>
            <a:pPr algn="r" rtl="1" eaLnBrk="1" hangingPunct="1">
              <a:buClr>
                <a:srgbClr val="008000"/>
              </a:buClr>
            </a:pPr>
            <a:r>
              <a:rPr lang="he-IL" altLang="en-US" sz="3600" dirty="0">
                <a:latin typeface="David" panose="020E0502060401010101" pitchFamily="34" charset="-79"/>
              </a:rPr>
              <a:t>חג הפסח וחג השבועות</a:t>
            </a:r>
          </a:p>
          <a:p>
            <a:pPr algn="r" rtl="1" eaLnBrk="1" hangingPunct="1">
              <a:buClr>
                <a:srgbClr val="008000"/>
              </a:buClr>
            </a:pPr>
            <a:r>
              <a:rPr lang="he-IL" altLang="en-US" sz="3600" dirty="0">
                <a:latin typeface="David" panose="020E0502060401010101" pitchFamily="34" charset="-79"/>
                <a:cs typeface="David" panose="020E0502060401010101" pitchFamily="34" charset="-79"/>
              </a:rPr>
              <a:t>אֲשֶׁר הֵם </a:t>
            </a:r>
            <a:r>
              <a:rPr lang="he-IL" altLang="en-US" sz="3600" b="1" dirty="0">
                <a:latin typeface="David" panose="020E0502060401010101" pitchFamily="34" charset="-79"/>
                <a:cs typeface="David" panose="020E0502060401010101" pitchFamily="34" charset="-79"/>
              </a:rPr>
              <a:t>צֵל הַדְּבָרִים הָעֲתִידִים לָבוֹא</a:t>
            </a:r>
            <a:r>
              <a:rPr lang="he-IL" altLang="en-US" sz="3600" dirty="0">
                <a:latin typeface="David" panose="020E0502060401010101" pitchFamily="34" charset="-79"/>
                <a:cs typeface="David" panose="020E0502060401010101" pitchFamily="34" charset="-79"/>
              </a:rPr>
              <a:t>, אֲבָל הַגּוּף הוּא שֶׁל </a:t>
            </a:r>
            <a:r>
              <a:rPr lang="he-IL" altLang="en-US" sz="3600" b="1" dirty="0">
                <a:latin typeface="David" panose="020E0502060401010101" pitchFamily="34" charset="-79"/>
                <a:cs typeface="David" panose="020E0502060401010101" pitchFamily="34" charset="-79"/>
              </a:rPr>
              <a:t>הַמָּשִׁיחַ</a:t>
            </a:r>
            <a:r>
              <a:rPr lang="he-IL" altLang="en-US" sz="3600" dirty="0">
                <a:latin typeface="David" panose="020E0502060401010101" pitchFamily="34" charset="-79"/>
                <a:cs typeface="David" panose="020E0502060401010101" pitchFamily="34" charset="-79"/>
              </a:rPr>
              <a:t>. </a:t>
            </a:r>
            <a:r>
              <a:rPr lang="he-IL" altLang="en-US" dirty="0">
                <a:latin typeface="David" panose="020E0502060401010101" pitchFamily="34" charset="-79"/>
                <a:cs typeface="David" panose="020E0502060401010101" pitchFamily="34" charset="-79"/>
              </a:rPr>
              <a:t>קולוסים ב' 17</a:t>
            </a:r>
            <a:endParaRPr lang="he-IL" altLang="en-US" sz="3600" dirty="0">
              <a:latin typeface="David" panose="020E0502060401010101" pitchFamily="34" charset="-79"/>
              <a:cs typeface="David" panose="020E0502060401010101" pitchFamily="34" charset="-79"/>
            </a:endParaRPr>
          </a:p>
          <a:p>
            <a:pPr algn="r" rtl="1" eaLnBrk="1" hangingPunct="1">
              <a:buClr>
                <a:srgbClr val="008000"/>
              </a:buClr>
            </a:pPr>
            <a:r>
              <a:rPr lang="he-IL" sz="3600" dirty="0"/>
              <a:t>אין שינוי בסמכות וחשיבות תורת ה', אלא...</a:t>
            </a:r>
          </a:p>
          <a:p>
            <a:pPr marL="355600" indent="0" algn="r" rtl="1" eaLnBrk="1" hangingPunct="1">
              <a:buClr>
                <a:srgbClr val="008000"/>
              </a:buClr>
              <a:buNone/>
            </a:pPr>
            <a:r>
              <a:rPr lang="he-IL" sz="3600" b="1" dirty="0"/>
              <a:t>בקיום</a:t>
            </a:r>
            <a:r>
              <a:rPr lang="he-IL" sz="3600" dirty="0"/>
              <a:t> התורה - </a:t>
            </a:r>
            <a:r>
              <a:rPr lang="he-IL" sz="3600" b="1" dirty="0"/>
              <a:t>בפסח</a:t>
            </a:r>
            <a:r>
              <a:rPr lang="he-IL" sz="3600" dirty="0"/>
              <a:t> היא קויימה במלואה והכל נשלם!</a:t>
            </a:r>
          </a:p>
          <a:p>
            <a:pPr marL="355600" indent="0" algn="r" rtl="1" eaLnBrk="1" hangingPunct="1">
              <a:buClr>
                <a:srgbClr val="008000"/>
              </a:buClr>
              <a:buNone/>
            </a:pPr>
            <a:r>
              <a:rPr lang="he-IL" sz="3600" b="1" dirty="0"/>
              <a:t>במיקום</a:t>
            </a:r>
            <a:r>
              <a:rPr lang="he-IL" sz="3600" dirty="0"/>
              <a:t> התורה - </a:t>
            </a:r>
            <a:r>
              <a:rPr lang="he-IL" sz="3600" b="1" dirty="0"/>
              <a:t>בשבועות</a:t>
            </a:r>
            <a:r>
              <a:rPr lang="he-IL" sz="3600" dirty="0"/>
              <a:t> היא נחקקה בלבבות!</a:t>
            </a:r>
          </a:p>
        </p:txBody>
      </p:sp>
    </p:spTree>
    <p:extLst>
      <p:ext uri="{BB962C8B-B14F-4D97-AF65-F5344CB8AC3E}">
        <p14:creationId xmlns:p14="http://schemas.microsoft.com/office/powerpoint/2010/main" val="549536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051">
                                            <p:txEl>
                                              <p:pRg st="3" end="3"/>
                                            </p:txEl>
                                          </p:spTgt>
                                        </p:tgtEl>
                                        <p:attrNameLst>
                                          <p:attrName>style.visibility</p:attrName>
                                        </p:attrNameLst>
                                      </p:cBhvr>
                                      <p:to>
                                        <p:strVal val="visible"/>
                                      </p:to>
                                    </p:set>
                                    <p:animEffect transition="in" filter="plus(in)">
                                      <p:cBhvr>
                                        <p:cTn id="7" dur="1000"/>
                                        <p:tgtEl>
                                          <p:spTgt spid="2051">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2051">
                                            <p:txEl>
                                              <p:pRg st="4" end="4"/>
                                            </p:txEl>
                                          </p:spTgt>
                                        </p:tgtEl>
                                        <p:attrNameLst>
                                          <p:attrName>style.visibility</p:attrName>
                                        </p:attrNameLst>
                                      </p:cBhvr>
                                      <p:to>
                                        <p:strVal val="visible"/>
                                      </p:to>
                                    </p:set>
                                    <p:animEffect transition="in" filter="plus(in)">
                                      <p:cBhvr>
                                        <p:cTn id="12" dur="1000"/>
                                        <p:tgtEl>
                                          <p:spTgt spid="2051">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2051">
                                            <p:txEl>
                                              <p:pRg st="5" end="5"/>
                                            </p:txEl>
                                          </p:spTgt>
                                        </p:tgtEl>
                                        <p:attrNameLst>
                                          <p:attrName>style.visibility</p:attrName>
                                        </p:attrNameLst>
                                      </p:cBhvr>
                                      <p:to>
                                        <p:strVal val="visible"/>
                                      </p:to>
                                    </p:set>
                                    <p:animEffect transition="in" filter="plus(in)">
                                      <p:cBhvr>
                                        <p:cTn id="17" dur="1000"/>
                                        <p:tgtEl>
                                          <p:spTgt spid="20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אלוהים מגשים וישלים את תוכניתו</a:t>
            </a:r>
          </a:p>
          <a:p>
            <a:pPr lvl="0" algn="r" rtl="1" eaLnBrk="1" hangingPunct="1">
              <a:lnSpc>
                <a:spcPts val="3800"/>
              </a:lnSpc>
              <a:spcBef>
                <a:spcPts val="1200"/>
              </a:spcBef>
              <a:buClr>
                <a:srgbClr val="008000"/>
              </a:buClr>
            </a:pPr>
            <a:r>
              <a:rPr lang="he-IL" dirty="0">
                <a:solidFill>
                  <a:srgbClr val="000000"/>
                </a:solidFill>
              </a:rPr>
              <a:t>אין שינוי בתורת ה' סמכותה וחשיבותה - אלא...</a:t>
            </a:r>
            <a:br>
              <a:rPr lang="en-US" dirty="0">
                <a:solidFill>
                  <a:srgbClr val="000000"/>
                </a:solidFill>
              </a:rPr>
            </a:br>
            <a:r>
              <a:rPr lang="he-IL" b="1" dirty="0">
                <a:solidFill>
                  <a:srgbClr val="000000"/>
                </a:solidFill>
              </a:rPr>
              <a:t>בקיום</a:t>
            </a:r>
            <a:r>
              <a:rPr lang="he-IL" dirty="0">
                <a:solidFill>
                  <a:srgbClr val="000000"/>
                </a:solidFill>
              </a:rPr>
              <a:t> התורה - </a:t>
            </a:r>
            <a:r>
              <a:rPr lang="he-IL" b="1" dirty="0">
                <a:solidFill>
                  <a:srgbClr val="000000"/>
                </a:solidFill>
              </a:rPr>
              <a:t>בפסח</a:t>
            </a:r>
            <a:r>
              <a:rPr lang="he-IL" dirty="0">
                <a:solidFill>
                  <a:srgbClr val="000000"/>
                </a:solidFill>
              </a:rPr>
              <a:t> היא קויימה והכל נשלם</a:t>
            </a:r>
            <a:br>
              <a:rPr lang="en-US" dirty="0">
                <a:solidFill>
                  <a:srgbClr val="000000"/>
                </a:solidFill>
              </a:rPr>
            </a:br>
            <a:r>
              <a:rPr lang="he-IL" b="1" dirty="0">
                <a:solidFill>
                  <a:srgbClr val="000000"/>
                </a:solidFill>
              </a:rPr>
              <a:t>במיקום</a:t>
            </a:r>
            <a:r>
              <a:rPr lang="he-IL" dirty="0">
                <a:solidFill>
                  <a:srgbClr val="000000"/>
                </a:solidFill>
              </a:rPr>
              <a:t> התורה - </a:t>
            </a:r>
            <a:r>
              <a:rPr lang="he-IL" b="1" dirty="0">
                <a:solidFill>
                  <a:srgbClr val="000000"/>
                </a:solidFill>
              </a:rPr>
              <a:t>בשבועות</a:t>
            </a:r>
            <a:r>
              <a:rPr lang="he-IL" dirty="0">
                <a:solidFill>
                  <a:srgbClr val="000000"/>
                </a:solidFill>
              </a:rPr>
              <a:t> היא נחקקה בלבבות</a:t>
            </a:r>
            <a:endParaRPr lang="he-IL" altLang="en-US" sz="3600" dirty="0">
              <a:latin typeface="David" panose="020E0502060401010101" pitchFamily="34" charset="-79"/>
            </a:endParaRPr>
          </a:p>
          <a:p>
            <a:pPr algn="r" rtl="1" eaLnBrk="1" hangingPunct="1">
              <a:lnSpc>
                <a:spcPts val="3800"/>
              </a:lnSpc>
              <a:spcBef>
                <a:spcPts val="1200"/>
              </a:spcBef>
              <a:buClr>
                <a:srgbClr val="008000"/>
              </a:buClr>
            </a:pPr>
            <a:r>
              <a:rPr lang="he-IL" sz="3600" dirty="0">
                <a:latin typeface="Times New Roman" panose="02020603050405020304" pitchFamily="18" charset="0"/>
                <a:ea typeface="Times New Roman" panose="02020603050405020304" pitchFamily="18" charset="0"/>
                <a:cs typeface="David" panose="020E0502060401010101" pitchFamily="34" charset="-79"/>
              </a:rPr>
              <a:t>הִנֵּה יָמִים בָּאִים נְאֻם-יְהוָה; </a:t>
            </a:r>
            <a:r>
              <a:rPr lang="he-IL" sz="3600" b="1" dirty="0">
                <a:latin typeface="Times New Roman" panose="02020603050405020304" pitchFamily="18" charset="0"/>
                <a:ea typeface="Times New Roman" panose="02020603050405020304" pitchFamily="18" charset="0"/>
                <a:cs typeface="David" panose="020E0502060401010101" pitchFamily="34" charset="-79"/>
              </a:rPr>
              <a:t>וְכָרַתִּי אֶת בֵּית יִשְׂרָאֵל וְאֶת</a:t>
            </a:r>
            <a:r>
              <a:rPr lang="he-IL" sz="3600" b="1" dirty="0">
                <a:ea typeface="Times New Roman" panose="02020603050405020304" pitchFamily="18" charset="0"/>
                <a:cs typeface="Times New Roman" panose="02020603050405020304" pitchFamily="18" charset="0"/>
              </a:rPr>
              <a:t> </a:t>
            </a:r>
            <a:r>
              <a:rPr lang="he-IL" sz="3600" b="1" dirty="0">
                <a:latin typeface="Times New Roman" panose="02020603050405020304" pitchFamily="18" charset="0"/>
                <a:ea typeface="Times New Roman" panose="02020603050405020304" pitchFamily="18" charset="0"/>
                <a:cs typeface="David" panose="020E0502060401010101" pitchFamily="34" charset="-79"/>
              </a:rPr>
              <a:t>בֵּית יְהוּדָה בְּרִית חֲדָשָׁה</a:t>
            </a:r>
            <a:r>
              <a:rPr lang="he-IL" sz="3600" dirty="0">
                <a:latin typeface="Times New Roman" panose="02020603050405020304" pitchFamily="18" charset="0"/>
                <a:ea typeface="Times New Roman" panose="02020603050405020304" pitchFamily="18" charset="0"/>
                <a:cs typeface="David" panose="020E0502060401010101" pitchFamily="34" charset="-79"/>
              </a:rPr>
              <a:t>. לֹא כַבְּרִית אֲשֶׁר כָּרַתִּי אֶת </a:t>
            </a:r>
            <a:r>
              <a:rPr lang="he-IL" sz="3600" dirty="0" err="1">
                <a:latin typeface="Times New Roman" panose="02020603050405020304" pitchFamily="18" charset="0"/>
                <a:ea typeface="Times New Roman" panose="02020603050405020304" pitchFamily="18" charset="0"/>
                <a:cs typeface="David" panose="020E0502060401010101" pitchFamily="34" charset="-79"/>
              </a:rPr>
              <a:t>אֲבוֹתָם</a:t>
            </a:r>
            <a:r>
              <a:rPr lang="he-IL" sz="3600" dirty="0">
                <a:latin typeface="Times New Roman" panose="02020603050405020304" pitchFamily="18" charset="0"/>
                <a:ea typeface="Times New Roman" panose="02020603050405020304" pitchFamily="18" charset="0"/>
                <a:cs typeface="David" panose="020E0502060401010101" pitchFamily="34" charset="-79"/>
              </a:rPr>
              <a:t> בְּיוֹם הֶחֱזִיקִי בְיָדָם לְהוֹצִיאָם מֵאֶרֶץ מִצְרָיִם, אֲשֶׁר הֵמָּה הֵפֵרוּ אֶת בְּרִיתִי, וְאָנֹכִי בָּעַלְתִּי בָם, נְאֻם-יְהוָה. כִּי זֹאת הַבְּרִית אֲשֶׁר </a:t>
            </a:r>
            <a:r>
              <a:rPr lang="he-IL" sz="3600" dirty="0" err="1">
                <a:latin typeface="Times New Roman" panose="02020603050405020304" pitchFamily="18" charset="0"/>
                <a:ea typeface="Times New Roman" panose="02020603050405020304" pitchFamily="18" charset="0"/>
                <a:cs typeface="David" panose="020E0502060401010101" pitchFamily="34" charset="-79"/>
              </a:rPr>
              <a:t>אֶכְרֹת</a:t>
            </a:r>
            <a:r>
              <a:rPr lang="he-IL" sz="3600" dirty="0">
                <a:latin typeface="Times New Roman" panose="02020603050405020304" pitchFamily="18" charset="0"/>
                <a:ea typeface="Times New Roman" panose="02020603050405020304" pitchFamily="18" charset="0"/>
                <a:cs typeface="David" panose="020E0502060401010101" pitchFamily="34" charset="-79"/>
              </a:rPr>
              <a:t> אֶת בֵּית יִשְׂרָאֵל אַחֲרֵי הַיָּמִים הָהֵם, נְאֻם-יְהוָה:  </a:t>
            </a:r>
            <a:r>
              <a:rPr lang="he-IL" altLang="en-US" sz="3600" dirty="0">
                <a:latin typeface="David" panose="020E0502060401010101" pitchFamily="34" charset="-79"/>
                <a:cs typeface="David" panose="020E0502060401010101" pitchFamily="34" charset="-79"/>
              </a:rPr>
              <a:t> </a:t>
            </a:r>
            <a:r>
              <a:rPr lang="he-IL" altLang="en-US" dirty="0">
                <a:latin typeface="David" panose="020E0502060401010101" pitchFamily="34" charset="-79"/>
                <a:cs typeface="David" panose="020E0502060401010101" pitchFamily="34" charset="-79"/>
              </a:rPr>
              <a:t>ירמיה ל"א 30-33</a:t>
            </a:r>
            <a:endParaRPr lang="he-IL" altLang="en-US" sz="36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825476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051">
                                            <p:txEl>
                                              <p:pRg st="2" end="2"/>
                                            </p:txEl>
                                          </p:spTgt>
                                        </p:tgtEl>
                                        <p:attrNameLst>
                                          <p:attrName>style.visibility</p:attrName>
                                        </p:attrNameLst>
                                      </p:cBhvr>
                                      <p:to>
                                        <p:strVal val="visible"/>
                                      </p:to>
                                    </p:set>
                                    <p:animEffect transition="in" filter="plus(in)">
                                      <p:cBhvr>
                                        <p:cTn id="7" dur="1000"/>
                                        <p:tgtEl>
                                          <p:spTgt spid="2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אלוהים מגשים וישלים את תוכניתו</a:t>
            </a:r>
          </a:p>
          <a:p>
            <a:pPr lvl="0" algn="r" rtl="1" eaLnBrk="1" hangingPunct="1">
              <a:lnSpc>
                <a:spcPts val="3800"/>
              </a:lnSpc>
              <a:spcBef>
                <a:spcPts val="1200"/>
              </a:spcBef>
              <a:buClr>
                <a:srgbClr val="008000"/>
              </a:buClr>
            </a:pPr>
            <a:r>
              <a:rPr lang="he-IL" dirty="0">
                <a:solidFill>
                  <a:srgbClr val="000000"/>
                </a:solidFill>
              </a:rPr>
              <a:t>אין שינוי בתורת ה' סמכותה וחשיבותה - אלא...</a:t>
            </a:r>
            <a:br>
              <a:rPr lang="en-US" dirty="0">
                <a:solidFill>
                  <a:srgbClr val="000000"/>
                </a:solidFill>
              </a:rPr>
            </a:br>
            <a:r>
              <a:rPr lang="he-IL" b="1" dirty="0">
                <a:solidFill>
                  <a:srgbClr val="000000"/>
                </a:solidFill>
              </a:rPr>
              <a:t>בקיום</a:t>
            </a:r>
            <a:r>
              <a:rPr lang="he-IL" dirty="0">
                <a:solidFill>
                  <a:srgbClr val="000000"/>
                </a:solidFill>
              </a:rPr>
              <a:t> התורה - </a:t>
            </a:r>
            <a:r>
              <a:rPr lang="he-IL" b="1" dirty="0">
                <a:solidFill>
                  <a:srgbClr val="000000"/>
                </a:solidFill>
              </a:rPr>
              <a:t>בפסח</a:t>
            </a:r>
            <a:r>
              <a:rPr lang="he-IL" dirty="0">
                <a:solidFill>
                  <a:srgbClr val="000000"/>
                </a:solidFill>
              </a:rPr>
              <a:t> היא קויימה והכל נשלם</a:t>
            </a:r>
            <a:br>
              <a:rPr lang="en-US" dirty="0">
                <a:solidFill>
                  <a:srgbClr val="000000"/>
                </a:solidFill>
              </a:rPr>
            </a:br>
            <a:r>
              <a:rPr lang="he-IL" b="1" dirty="0">
                <a:solidFill>
                  <a:srgbClr val="000000"/>
                </a:solidFill>
              </a:rPr>
              <a:t>במיקום</a:t>
            </a:r>
            <a:r>
              <a:rPr lang="he-IL" dirty="0">
                <a:solidFill>
                  <a:srgbClr val="000000"/>
                </a:solidFill>
              </a:rPr>
              <a:t> התורה - </a:t>
            </a:r>
            <a:r>
              <a:rPr lang="he-IL" b="1" dirty="0">
                <a:solidFill>
                  <a:srgbClr val="000000"/>
                </a:solidFill>
              </a:rPr>
              <a:t>בשבועות</a:t>
            </a:r>
            <a:r>
              <a:rPr lang="he-IL" dirty="0">
                <a:solidFill>
                  <a:srgbClr val="000000"/>
                </a:solidFill>
              </a:rPr>
              <a:t> היא נחקקה בלבבות</a:t>
            </a:r>
            <a:endParaRPr lang="he-IL" altLang="en-US" sz="3600" dirty="0">
              <a:latin typeface="David" panose="020E0502060401010101" pitchFamily="34" charset="-79"/>
            </a:endParaRPr>
          </a:p>
          <a:p>
            <a:pPr algn="r" rtl="1" eaLnBrk="1" hangingPunct="1">
              <a:lnSpc>
                <a:spcPts val="3800"/>
              </a:lnSpc>
              <a:spcBef>
                <a:spcPts val="1200"/>
              </a:spcBef>
              <a:buClr>
                <a:srgbClr val="008000"/>
              </a:buClr>
            </a:pPr>
            <a:r>
              <a:rPr lang="he-IL" sz="3600" b="1"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נָתַתִּי אֶת תּוֹרָתִי בְּקִרְבָּם, וְעַל לִבָּם </a:t>
            </a:r>
            <a:r>
              <a:rPr lang="he-IL" sz="3600" b="1" dirty="0" err="1">
                <a:solidFill>
                  <a:srgbClr val="000000"/>
                </a:solidFill>
                <a:latin typeface="Times New Roman" panose="02020603050405020304" pitchFamily="18" charset="0"/>
                <a:ea typeface="Times New Roman" panose="02020603050405020304" pitchFamily="18" charset="0"/>
                <a:cs typeface="David" panose="020E0502060401010101" pitchFamily="34" charset="-79"/>
              </a:rPr>
              <a:t>אֶכְתְּבֶנָּה</a:t>
            </a:r>
            <a:r>
              <a:rPr lang="he-IL" sz="3600" b="1"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וְהָיִיתִי לָהֶם לֵאלֹהִים, וְהֵמָּה יִהְיוּ לִי לְעָם</a:t>
            </a: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וְלֹא יְלַמְּדוּ עוֹד אִישׁ אֶת רֵעֵהוּ וְאִישׁ אֶת אָחִיו לֵאמֹר: דְּעוּ אֶת יְהוָה. כִּי כוּלָּם יֵדְעוּ אוֹתִי, </a:t>
            </a:r>
            <a:r>
              <a:rPr lang="he-IL" sz="3600" dirty="0" err="1">
                <a:solidFill>
                  <a:srgbClr val="000000"/>
                </a:solidFill>
                <a:latin typeface="Times New Roman" panose="02020603050405020304" pitchFamily="18" charset="0"/>
                <a:ea typeface="Times New Roman" panose="02020603050405020304" pitchFamily="18" charset="0"/>
                <a:cs typeface="David" panose="020E0502060401010101" pitchFamily="34" charset="-79"/>
              </a:rPr>
              <a:t>לְמִקְּטַנָּם</a:t>
            </a: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וְעַד </a:t>
            </a:r>
            <a:r>
              <a:rPr lang="he-IL" sz="3600" dirty="0" err="1">
                <a:solidFill>
                  <a:srgbClr val="000000"/>
                </a:solidFill>
                <a:latin typeface="Times New Roman" panose="02020603050405020304" pitchFamily="18" charset="0"/>
                <a:ea typeface="Times New Roman" panose="02020603050405020304" pitchFamily="18" charset="0"/>
                <a:cs typeface="David" panose="020E0502060401010101" pitchFamily="34" charset="-79"/>
              </a:rPr>
              <a:t>גְּדוֹלָם</a:t>
            </a: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נְאֻם-יְהוָה. </a:t>
            </a:r>
            <a:r>
              <a:rPr lang="he-IL" sz="3600" b="1"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כִּי אֶסְלַח </a:t>
            </a:r>
            <a:r>
              <a:rPr lang="he-IL" sz="3600" b="1" dirty="0" err="1">
                <a:solidFill>
                  <a:srgbClr val="000000"/>
                </a:solidFill>
                <a:latin typeface="Times New Roman" panose="02020603050405020304" pitchFamily="18" charset="0"/>
                <a:ea typeface="Times New Roman" panose="02020603050405020304" pitchFamily="18" charset="0"/>
                <a:cs typeface="David" panose="020E0502060401010101" pitchFamily="34" charset="-79"/>
              </a:rPr>
              <a:t>לַעֲו‍ֹנָם</a:t>
            </a:r>
            <a:r>
              <a:rPr lang="he-IL" sz="3600" b="1"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וּלְחַטָּאתָם לֹא אֶזְכָּר עוֹד</a:t>
            </a: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  </a:t>
            </a:r>
            <a:r>
              <a:rPr lang="he-IL" altLang="en-US" sz="3600" dirty="0">
                <a:solidFill>
                  <a:srgbClr val="000000"/>
                </a:solidFill>
                <a:latin typeface="David" panose="020E0502060401010101" pitchFamily="34" charset="-79"/>
                <a:cs typeface="David" panose="020E0502060401010101" pitchFamily="34" charset="-79"/>
              </a:rPr>
              <a:t> </a:t>
            </a:r>
            <a:r>
              <a:rPr lang="he-IL" altLang="en-US" dirty="0">
                <a:solidFill>
                  <a:srgbClr val="000000"/>
                </a:solidFill>
                <a:latin typeface="David" panose="020E0502060401010101" pitchFamily="34" charset="-79"/>
                <a:cs typeface="David" panose="020E0502060401010101" pitchFamily="34" charset="-79"/>
              </a:rPr>
              <a:t>ירמיה ל"א 30-33</a:t>
            </a:r>
            <a:endParaRPr lang="he-IL" altLang="en-US" sz="36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072664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withEffect">
                                  <p:stCondLst>
                                    <p:cond delay="0"/>
                                  </p:stCondLst>
                                  <p:childTnLst>
                                    <p:set>
                                      <p:cBhvr>
                                        <p:cTn id="6" dur="1" fill="hold">
                                          <p:stCondLst>
                                            <p:cond delay="0"/>
                                          </p:stCondLst>
                                        </p:cTn>
                                        <p:tgtEl>
                                          <p:spTgt spid="2051">
                                            <p:txEl>
                                              <p:pRg st="2" end="2"/>
                                            </p:txEl>
                                          </p:spTgt>
                                        </p:tgtEl>
                                        <p:attrNameLst>
                                          <p:attrName>style.visibility</p:attrName>
                                        </p:attrNameLst>
                                      </p:cBhvr>
                                      <p:to>
                                        <p:strVal val="visible"/>
                                      </p:to>
                                    </p:set>
                                    <p:animEffect transition="in" filter="plus(in)">
                                      <p:cBhvr>
                                        <p:cTn id="7" dur="1000"/>
                                        <p:tgtEl>
                                          <p:spTgt spid="2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
            <a:ext cx="8229600" cy="838200"/>
          </a:xfrm>
        </p:spPr>
        <p:txBody>
          <a:bodyPr/>
          <a:lstStyle/>
          <a:p>
            <a:pPr rtl="1" eaLnBrk="1" hangingPunct="1">
              <a:defRPr/>
            </a:pPr>
            <a:r>
              <a:rPr lang="he-IL" altLang="en-US" sz="4800" b="1" dirty="0">
                <a:solidFill>
                  <a:srgbClr val="008000"/>
                </a:solidFill>
                <a:effectLst>
                  <a:outerShdw blurRad="38100" dist="38100" dir="2700000" algn="tl">
                    <a:srgbClr val="C0C0C0"/>
                  </a:outerShdw>
                </a:effectLst>
                <a:cs typeface="Guttman Keren" pitchFamily="2" charset="-79"/>
              </a:rPr>
              <a:t>מדוע חג השבועות חשוב לנו?</a:t>
            </a:r>
            <a:endParaRPr lang="en-US" altLang="en-US" sz="4800" b="1" dirty="0">
              <a:solidFill>
                <a:srgbClr val="008000"/>
              </a:solidFill>
              <a:effectLst>
                <a:outerShdw blurRad="38100" dist="38100" dir="2700000" algn="tl">
                  <a:srgbClr val="C0C0C0"/>
                </a:outerShdw>
              </a:effectLst>
              <a:cs typeface="Guttman Keren" pitchFamily="2" charset="-79"/>
            </a:endParaRPr>
          </a:p>
        </p:txBody>
      </p:sp>
      <p:sp>
        <p:nvSpPr>
          <p:cNvPr id="2051" name="Rectangle 3"/>
          <p:cNvSpPr>
            <a:spLocks noGrp="1" noChangeArrowheads="1"/>
          </p:cNvSpPr>
          <p:nvPr>
            <p:ph type="body" idx="1"/>
          </p:nvPr>
        </p:nvSpPr>
        <p:spPr>
          <a:xfrm>
            <a:off x="457200" y="990600"/>
            <a:ext cx="8382000" cy="5257800"/>
          </a:xfrm>
        </p:spPr>
        <p:txBody>
          <a:bodyPr/>
          <a:lstStyle/>
          <a:p>
            <a:pPr marL="0" indent="0" algn="ctr" rtl="1" eaLnBrk="1" hangingPunct="1">
              <a:buClr>
                <a:srgbClr val="008000"/>
              </a:buClr>
              <a:buNone/>
            </a:pPr>
            <a:r>
              <a:rPr lang="he-IL" altLang="en-US" sz="4000" b="1" dirty="0"/>
              <a:t>כי אלוהים מגשים וישלים את תוכניתו</a:t>
            </a:r>
          </a:p>
          <a:p>
            <a:pPr lvl="0" algn="r" rtl="1" eaLnBrk="1" hangingPunct="1">
              <a:lnSpc>
                <a:spcPts val="3800"/>
              </a:lnSpc>
              <a:spcBef>
                <a:spcPts val="1200"/>
              </a:spcBef>
              <a:buClr>
                <a:srgbClr val="008000"/>
              </a:buClr>
            </a:pPr>
            <a:r>
              <a:rPr lang="he-IL" sz="3600" b="1" dirty="0">
                <a:solidFill>
                  <a:srgbClr val="000000"/>
                </a:solidFill>
              </a:rPr>
              <a:t>ברית חדשה - לב חדש - רוח חדשה</a:t>
            </a:r>
          </a:p>
          <a:p>
            <a:pPr lvl="0" algn="r" rtl="1" eaLnBrk="1" hangingPunct="1">
              <a:lnSpc>
                <a:spcPts val="3800"/>
              </a:lnSpc>
              <a:spcBef>
                <a:spcPts val="1200"/>
              </a:spcBef>
              <a:buClr>
                <a:srgbClr val="008000"/>
              </a:buClr>
            </a:pPr>
            <a:r>
              <a:rPr lang="he-IL" sz="3600" dirty="0">
                <a:latin typeface="Times New Roman" panose="02020603050405020304" pitchFamily="18" charset="0"/>
                <a:ea typeface="Times New Roman" panose="02020603050405020304" pitchFamily="18" charset="0"/>
                <a:cs typeface="David" panose="020E0502060401010101" pitchFamily="34" charset="-79"/>
              </a:rPr>
              <a:t>וְנָתַתִּי לָכֶם </a:t>
            </a:r>
            <a:r>
              <a:rPr lang="he-IL" sz="3600" b="1" dirty="0">
                <a:latin typeface="Times New Roman" panose="02020603050405020304" pitchFamily="18" charset="0"/>
                <a:ea typeface="Times New Roman" panose="02020603050405020304" pitchFamily="18" charset="0"/>
                <a:cs typeface="David" panose="020E0502060401010101" pitchFamily="34" charset="-79"/>
              </a:rPr>
              <a:t>לֵב חָדָשׁ, וְרוּחַ חֲדָשָׁה</a:t>
            </a:r>
            <a:r>
              <a:rPr lang="he-IL" sz="3600" dirty="0">
                <a:latin typeface="Times New Roman" panose="02020603050405020304" pitchFamily="18" charset="0"/>
                <a:ea typeface="Times New Roman" panose="02020603050405020304" pitchFamily="18" charset="0"/>
                <a:cs typeface="David" panose="020E0502060401010101" pitchFamily="34" charset="-79"/>
              </a:rPr>
              <a:t> אֶתֵּן בְּקִרְבְּכֶם; וַהֲסִרֹתִי אֶת לֵב הָאֶבֶן מִבְּשַׂרְכֶם, וְנָתַתִּי לָכֶם לֵב בָּשָׂר. </a:t>
            </a:r>
            <a:r>
              <a:rPr lang="he-IL" sz="3600" b="1" dirty="0">
                <a:latin typeface="Times New Roman" panose="02020603050405020304" pitchFamily="18" charset="0"/>
                <a:ea typeface="Times New Roman" panose="02020603050405020304" pitchFamily="18" charset="0"/>
                <a:cs typeface="David" panose="020E0502060401010101" pitchFamily="34" charset="-79"/>
              </a:rPr>
              <a:t>וְאֶת רוּחִי אֶתֵּן בְּקִרְבְּכֶם</a:t>
            </a:r>
            <a:r>
              <a:rPr lang="he-IL" sz="3600" dirty="0">
                <a:latin typeface="Times New Roman" panose="02020603050405020304" pitchFamily="18" charset="0"/>
                <a:ea typeface="Times New Roman" panose="02020603050405020304" pitchFamily="18" charset="0"/>
                <a:cs typeface="David" panose="020E0502060401010101" pitchFamily="34" charset="-79"/>
              </a:rPr>
              <a:t>; וְעָשִׂיתִי אֵת אֲשֶׁר </a:t>
            </a:r>
            <a:r>
              <a:rPr lang="he-IL" sz="3600" dirty="0" err="1">
                <a:latin typeface="Times New Roman" panose="02020603050405020304" pitchFamily="18" charset="0"/>
                <a:ea typeface="Times New Roman" panose="02020603050405020304" pitchFamily="18" charset="0"/>
                <a:cs typeface="David" panose="020E0502060401010101" pitchFamily="34" charset="-79"/>
              </a:rPr>
              <a:t>בְּחֻקַּי</a:t>
            </a:r>
            <a:r>
              <a:rPr lang="he-IL" sz="3600" dirty="0">
                <a:latin typeface="Times New Roman" panose="02020603050405020304" pitchFamily="18" charset="0"/>
                <a:ea typeface="Times New Roman" panose="02020603050405020304" pitchFamily="18" charset="0"/>
                <a:cs typeface="David" panose="020E0502060401010101" pitchFamily="34" charset="-79"/>
              </a:rPr>
              <a:t> תֵּלֵכוּ וּמִשְׁפָּטַי תִּשְׁמְרוּ, וַעֲשִׂיתֶם. </a:t>
            </a:r>
            <a:br>
              <a:rPr lang="en-US" sz="3600" dirty="0">
                <a:latin typeface="Times New Roman" panose="02020603050405020304" pitchFamily="18" charset="0"/>
                <a:ea typeface="Times New Roman" panose="02020603050405020304" pitchFamily="18" charset="0"/>
                <a:cs typeface="David" panose="020E0502060401010101" pitchFamily="34" charset="-79"/>
              </a:rPr>
            </a:br>
            <a:r>
              <a:rPr lang="he-IL" dirty="0">
                <a:latin typeface="Times New Roman" panose="02020603050405020304" pitchFamily="18" charset="0"/>
                <a:ea typeface="Times New Roman" panose="02020603050405020304" pitchFamily="18" charset="0"/>
                <a:cs typeface="David" panose="020E0502060401010101" pitchFamily="34" charset="-79"/>
              </a:rPr>
              <a:t>יחזקאל ל"ו 26-27</a:t>
            </a:r>
          </a:p>
          <a:p>
            <a:pPr lvl="0" algn="r" rtl="1" eaLnBrk="1" hangingPunct="1">
              <a:lnSpc>
                <a:spcPts val="3800"/>
              </a:lnSpc>
              <a:spcBef>
                <a:spcPts val="1200"/>
              </a:spcBef>
              <a:buClr>
                <a:srgbClr val="008000"/>
              </a:buClr>
            </a:pPr>
            <a:r>
              <a:rPr lang="he-IL" sz="3600" dirty="0">
                <a:latin typeface="Times New Roman" panose="02020603050405020304" pitchFamily="18" charset="0"/>
                <a:ea typeface="Times New Roman" panose="02020603050405020304" pitchFamily="18" charset="0"/>
                <a:cs typeface="David" panose="020E0502060401010101" pitchFamily="34" charset="-79"/>
              </a:rPr>
              <a:t>אֲבָל הוּא, אֲשֶׁר הוּא </a:t>
            </a:r>
            <a:r>
              <a:rPr lang="he-IL" sz="3600" b="1" dirty="0">
                <a:latin typeface="Times New Roman" panose="02020603050405020304" pitchFamily="18" charset="0"/>
                <a:ea typeface="Times New Roman" panose="02020603050405020304" pitchFamily="18" charset="0"/>
                <a:cs typeface="David" panose="020E0502060401010101" pitchFamily="34" charset="-79"/>
              </a:rPr>
              <a:t>רוּחַ הָאֱמֶת</a:t>
            </a:r>
            <a:r>
              <a:rPr lang="he-IL" sz="3600" dirty="0">
                <a:latin typeface="Times New Roman" panose="02020603050405020304" pitchFamily="18" charset="0"/>
                <a:ea typeface="Times New Roman" panose="02020603050405020304" pitchFamily="18" charset="0"/>
                <a:cs typeface="David" panose="020E0502060401010101" pitchFamily="34" charset="-79"/>
              </a:rPr>
              <a:t>, כְּשֶׁיָּבוֹא </a:t>
            </a:r>
            <a:r>
              <a:rPr lang="he-IL" sz="3600" b="1" dirty="0">
                <a:latin typeface="Times New Roman" panose="02020603050405020304" pitchFamily="18" charset="0"/>
                <a:ea typeface="Times New Roman" panose="02020603050405020304" pitchFamily="18" charset="0"/>
                <a:cs typeface="David" panose="020E0502060401010101" pitchFamily="34" charset="-79"/>
              </a:rPr>
              <a:t>יַדְרִיךְ אֶתְכֶם אֶל כָּל הָאֱמֶת</a:t>
            </a:r>
            <a:r>
              <a:rPr lang="he-IL" sz="3600" dirty="0">
                <a:latin typeface="Times New Roman" panose="02020603050405020304" pitchFamily="18" charset="0"/>
                <a:ea typeface="Times New Roman" panose="02020603050405020304" pitchFamily="18" charset="0"/>
                <a:cs typeface="David" panose="020E0502060401010101" pitchFamily="34" charset="-79"/>
              </a:rPr>
              <a:t>...  </a:t>
            </a:r>
            <a:r>
              <a:rPr lang="he-IL" dirty="0">
                <a:latin typeface="Times New Roman" panose="02020603050405020304" pitchFamily="18" charset="0"/>
                <a:ea typeface="Times New Roman" panose="02020603050405020304" pitchFamily="18" charset="0"/>
                <a:cs typeface="David" panose="020E0502060401010101" pitchFamily="34" charset="-79"/>
              </a:rPr>
              <a:t>יוחנן ט"ז 26-27</a:t>
            </a:r>
            <a:endParaRPr lang="he-IL" altLang="en-US" sz="3600" dirty="0">
              <a:latin typeface="David" panose="020E0502060401010101" pitchFamily="34" charset="-79"/>
            </a:endParaRPr>
          </a:p>
        </p:txBody>
      </p:sp>
    </p:spTree>
    <p:extLst>
      <p:ext uri="{BB962C8B-B14F-4D97-AF65-F5344CB8AC3E}">
        <p14:creationId xmlns:p14="http://schemas.microsoft.com/office/powerpoint/2010/main" val="246992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plus(in)">
                                      <p:cBhvr>
                                        <p:cTn id="7" dur="1000"/>
                                        <p:tgtEl>
                                          <p:spTgt spid="205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2051">
                                            <p:txEl>
                                              <p:pRg st="2" end="2"/>
                                            </p:txEl>
                                          </p:spTgt>
                                        </p:tgtEl>
                                        <p:attrNameLst>
                                          <p:attrName>style.visibility</p:attrName>
                                        </p:attrNameLst>
                                      </p:cBhvr>
                                      <p:to>
                                        <p:strVal val="visible"/>
                                      </p:to>
                                    </p:set>
                                    <p:animEffect transition="in" filter="plus(in)">
                                      <p:cBhvr>
                                        <p:cTn id="12" dur="1000"/>
                                        <p:tgtEl>
                                          <p:spTgt spid="205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051">
                                            <p:txEl>
                                              <p:pRg st="3" end="3"/>
                                            </p:txEl>
                                          </p:spTgt>
                                        </p:tgtEl>
                                        <p:attrNameLst>
                                          <p:attrName>style.visibility</p:attrName>
                                        </p:attrNameLst>
                                      </p:cBhvr>
                                      <p:to>
                                        <p:strVal val="visible"/>
                                      </p:to>
                                    </p:set>
                                    <p:animEffect transition="in" filter="circle(in)">
                                      <p:cBhvr>
                                        <p:cTn id="17" dur="10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1094</TotalTime>
  <Words>949</Words>
  <Application>Microsoft Office PowerPoint</Application>
  <PresentationFormat>On-screen Show (4:3)</PresentationFormat>
  <Paragraphs>72</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David</vt:lpstr>
      <vt:lpstr>Times New Roman</vt:lpstr>
      <vt:lpstr>Default Design</vt:lpstr>
      <vt:lpstr>מדוע חג השבועות חשוב לנו?</vt:lpstr>
      <vt:lpstr>מדוע חג השבועות חשוב לנו?</vt:lpstr>
      <vt:lpstr>מדוע חג השבועות חשוב לנו?</vt:lpstr>
      <vt:lpstr>מדוע חג השבועות חשוב לנו?</vt:lpstr>
      <vt:lpstr>מדוע חג השבועות חשוב לנו?</vt:lpstr>
      <vt:lpstr>מדוע חג השבועות חשוב לנו?</vt:lpstr>
      <vt:lpstr>מדוע חג השבועות חשוב לנו?</vt:lpstr>
      <vt:lpstr>מדוע חג השבועות חשוב לנו?</vt:lpstr>
      <vt:lpstr>מדוע חג השבועות חשוב לנו?</vt:lpstr>
      <vt:lpstr>מדוע חג השבועות חשוב לנו?</vt:lpstr>
      <vt:lpstr>מדוע חג השבועות חשוב לנו?</vt:lpstr>
      <vt:lpstr>מדוע חג השבועות חשוב לנו?</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Heidi Litle</dc:creator>
  <cp:lastModifiedBy>Shay Pinhassi</cp:lastModifiedBy>
  <cp:revision>97</cp:revision>
  <cp:lastPrinted>2019-06-08T06:50:07Z</cp:lastPrinted>
  <dcterms:created xsi:type="dcterms:W3CDTF">2005-04-12T14:01:00Z</dcterms:created>
  <dcterms:modified xsi:type="dcterms:W3CDTF">2020-05-31T12:49:49Z</dcterms:modified>
</cp:coreProperties>
</file>