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4" r:id="rId1"/>
  </p:sldMasterIdLst>
  <p:notesMasterIdLst>
    <p:notesMasterId r:id="rId14"/>
  </p:notesMasterIdLst>
  <p:sldIdLst>
    <p:sldId id="324" r:id="rId2"/>
    <p:sldId id="325" r:id="rId3"/>
    <p:sldId id="326" r:id="rId4"/>
    <p:sldId id="327" r:id="rId5"/>
    <p:sldId id="328" r:id="rId6"/>
    <p:sldId id="329" r:id="rId7"/>
    <p:sldId id="330" r:id="rId8"/>
    <p:sldId id="331" r:id="rId9"/>
    <p:sldId id="332" r:id="rId10"/>
    <p:sldId id="333" r:id="rId11"/>
    <p:sldId id="334" r:id="rId12"/>
    <p:sldId id="335" r:id="rId1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94A48EF-1992-4D50-8647-2BFF1819F42B}" type="datetimeFigureOut">
              <a:rPr lang="he-IL" smtClean="0"/>
              <a:pPr/>
              <a:t>ב'/אייר/תש"ף</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33F28DF-6418-4325-B8A6-0EEC684B6981}" type="slidenum">
              <a:rPr lang="he-IL" smtClean="0"/>
              <a:pPr/>
              <a:t>‹#›</a:t>
            </a:fld>
            <a:endParaRPr lang="he-IL"/>
          </a:p>
        </p:txBody>
      </p:sp>
    </p:spTree>
    <p:extLst>
      <p:ext uri="{BB962C8B-B14F-4D97-AF65-F5344CB8AC3E}">
        <p14:creationId xmlns:p14="http://schemas.microsoft.com/office/powerpoint/2010/main" val="263399412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420979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196573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925300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4065450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557679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868861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1078699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1297796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809670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508567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465826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B7917B-C1BC-4A37-928A-038726CE79B7}"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911011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A09079-94DC-4703-ABF8-52C8F4C91994}" type="slidenum">
              <a:rPr lang="en-US"/>
              <a:pPr>
                <a:defRPr/>
              </a:pPr>
              <a:t>‹#›</a:t>
            </a:fld>
            <a:endParaRPr lang="en-US"/>
          </a:p>
        </p:txBody>
      </p:sp>
    </p:spTree>
    <p:extLst>
      <p:ext uri="{BB962C8B-B14F-4D97-AF65-F5344CB8AC3E}">
        <p14:creationId xmlns:p14="http://schemas.microsoft.com/office/powerpoint/2010/main" val="2564840965"/>
      </p:ext>
    </p:extLst>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CA0B67-B8A7-451C-B4C4-7BADE4DF4D11}" type="slidenum">
              <a:rPr lang="en-US"/>
              <a:pPr>
                <a:defRPr/>
              </a:pPr>
              <a:t>‹#›</a:t>
            </a:fld>
            <a:endParaRPr lang="en-US"/>
          </a:p>
        </p:txBody>
      </p:sp>
    </p:spTree>
    <p:extLst>
      <p:ext uri="{BB962C8B-B14F-4D97-AF65-F5344CB8AC3E}">
        <p14:creationId xmlns:p14="http://schemas.microsoft.com/office/powerpoint/2010/main" val="2632916802"/>
      </p:ext>
    </p:extLst>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2A6070-3A50-4CDD-8D06-970C284FA126}" type="slidenum">
              <a:rPr lang="en-US"/>
              <a:pPr>
                <a:defRPr/>
              </a:pPr>
              <a:t>‹#›</a:t>
            </a:fld>
            <a:endParaRPr lang="en-US"/>
          </a:p>
        </p:txBody>
      </p:sp>
    </p:spTree>
    <p:extLst>
      <p:ext uri="{BB962C8B-B14F-4D97-AF65-F5344CB8AC3E}">
        <p14:creationId xmlns:p14="http://schemas.microsoft.com/office/powerpoint/2010/main" val="1158736139"/>
      </p:ext>
    </p:extLst>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0E247B-03E9-4A6F-984D-7E2338CA01C9}" type="slidenum">
              <a:rPr lang="en-US"/>
              <a:pPr>
                <a:defRPr/>
              </a:pPr>
              <a:t>‹#›</a:t>
            </a:fld>
            <a:endParaRPr lang="en-US"/>
          </a:p>
        </p:txBody>
      </p:sp>
    </p:spTree>
    <p:extLst>
      <p:ext uri="{BB962C8B-B14F-4D97-AF65-F5344CB8AC3E}">
        <p14:creationId xmlns:p14="http://schemas.microsoft.com/office/powerpoint/2010/main" val="1138223716"/>
      </p:ext>
    </p:extLst>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0214BD-DAC8-423D-8BFC-2B17030CD0B3}" type="slidenum">
              <a:rPr lang="en-US"/>
              <a:pPr>
                <a:defRPr/>
              </a:pPr>
              <a:t>‹#›</a:t>
            </a:fld>
            <a:endParaRPr lang="en-US"/>
          </a:p>
        </p:txBody>
      </p:sp>
    </p:spTree>
    <p:extLst>
      <p:ext uri="{BB962C8B-B14F-4D97-AF65-F5344CB8AC3E}">
        <p14:creationId xmlns:p14="http://schemas.microsoft.com/office/powerpoint/2010/main" val="1640379988"/>
      </p:ext>
    </p:extLst>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A405558-79E6-48D1-8A6F-3DC4954E98D5}" type="slidenum">
              <a:rPr lang="en-US"/>
              <a:pPr>
                <a:defRPr/>
              </a:pPr>
              <a:t>‹#›</a:t>
            </a:fld>
            <a:endParaRPr lang="en-US"/>
          </a:p>
        </p:txBody>
      </p:sp>
    </p:spTree>
    <p:extLst>
      <p:ext uri="{BB962C8B-B14F-4D97-AF65-F5344CB8AC3E}">
        <p14:creationId xmlns:p14="http://schemas.microsoft.com/office/powerpoint/2010/main" val="1592776981"/>
      </p:ext>
    </p:extLst>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029D1D-42D0-4202-8308-720FB8C1E3B5}" type="slidenum">
              <a:rPr lang="en-US"/>
              <a:pPr>
                <a:defRPr/>
              </a:pPr>
              <a:t>‹#›</a:t>
            </a:fld>
            <a:endParaRPr lang="en-US"/>
          </a:p>
        </p:txBody>
      </p:sp>
    </p:spTree>
    <p:extLst>
      <p:ext uri="{BB962C8B-B14F-4D97-AF65-F5344CB8AC3E}">
        <p14:creationId xmlns:p14="http://schemas.microsoft.com/office/powerpoint/2010/main" val="2955396836"/>
      </p:ext>
    </p:extLst>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693B81-AA94-49B7-A8A9-E1421A5544FF}" type="slidenum">
              <a:rPr lang="en-US"/>
              <a:pPr>
                <a:defRPr/>
              </a:pPr>
              <a:t>‹#›</a:t>
            </a:fld>
            <a:endParaRPr lang="en-US"/>
          </a:p>
        </p:txBody>
      </p:sp>
    </p:spTree>
    <p:extLst>
      <p:ext uri="{BB962C8B-B14F-4D97-AF65-F5344CB8AC3E}">
        <p14:creationId xmlns:p14="http://schemas.microsoft.com/office/powerpoint/2010/main" val="849550384"/>
      </p:ext>
    </p:extLst>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7DC7E69-55B1-4836-8A1C-0DC947E6CDE8}" type="slidenum">
              <a:rPr lang="en-US"/>
              <a:pPr>
                <a:defRPr/>
              </a:pPr>
              <a:t>‹#›</a:t>
            </a:fld>
            <a:endParaRPr lang="en-US"/>
          </a:p>
        </p:txBody>
      </p:sp>
    </p:spTree>
    <p:extLst>
      <p:ext uri="{BB962C8B-B14F-4D97-AF65-F5344CB8AC3E}">
        <p14:creationId xmlns:p14="http://schemas.microsoft.com/office/powerpoint/2010/main" val="4169421922"/>
      </p:ext>
    </p:extLst>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DABB15-9AB1-4C74-8F0B-897519E6F2C4}" type="slidenum">
              <a:rPr lang="en-US"/>
              <a:pPr>
                <a:defRPr/>
              </a:pPr>
              <a:t>‹#›</a:t>
            </a:fld>
            <a:endParaRPr lang="en-US"/>
          </a:p>
        </p:txBody>
      </p:sp>
    </p:spTree>
    <p:extLst>
      <p:ext uri="{BB962C8B-B14F-4D97-AF65-F5344CB8AC3E}">
        <p14:creationId xmlns:p14="http://schemas.microsoft.com/office/powerpoint/2010/main" val="2392118098"/>
      </p:ext>
    </p:extLst>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7128D58-23E8-478E-A777-068CA353DCA6}" type="slidenum">
              <a:rPr lang="en-US"/>
              <a:pPr>
                <a:defRPr/>
              </a:pPr>
              <a:t>‹#›</a:t>
            </a:fld>
            <a:endParaRPr lang="en-US"/>
          </a:p>
        </p:txBody>
      </p:sp>
    </p:spTree>
    <p:extLst>
      <p:ext uri="{BB962C8B-B14F-4D97-AF65-F5344CB8AC3E}">
        <p14:creationId xmlns:p14="http://schemas.microsoft.com/office/powerpoint/2010/main" val="3812857518"/>
      </p:ext>
    </p:extLst>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4813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4813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FD4AC6D-AAB2-4B51-B521-F2E6DE5647AC}" type="slidenum">
              <a:rPr lang="en-US"/>
              <a:pPr>
                <a:defRPr/>
              </a:pPr>
              <a:t>‹#›</a:t>
            </a:fld>
            <a:endParaRPr lang="en-US"/>
          </a:p>
        </p:txBody>
      </p:sp>
    </p:spTree>
    <p:extLst>
      <p:ext uri="{BB962C8B-B14F-4D97-AF65-F5344CB8AC3E}">
        <p14:creationId xmlns:p14="http://schemas.microsoft.com/office/powerpoint/2010/main" val="3800126025"/>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wip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1017925"/>
            <a:ext cx="8382000" cy="3862596"/>
          </a:xfrm>
          <a:prstGeom prst="rect">
            <a:avLst/>
          </a:prstGeom>
          <a:noFill/>
        </p:spPr>
        <p:txBody>
          <a:bodyPr wrap="square" rtlCol="1">
            <a:spAutoFit/>
          </a:bodyPr>
          <a:lstStyle/>
          <a:p>
            <a:pPr marL="285750" marR="0" lvl="0" indent="-285750" algn="r" defTabSz="914400" rtl="1" eaLnBrk="0" fontAlgn="base" latinLnBrk="0" hangingPunct="0">
              <a:lnSpc>
                <a:spcPts val="40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וְאִם הַמָּשִׁיחַ לֹא קָם, הַכְרָזָתֵנוּ הֶבֶל וְגַם אֱמוּנַתְכֶם הֶבֶל.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(קור"א ט"ו 14)</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endParaRPr>
          </a:p>
          <a:p>
            <a:pPr marL="285750" marR="0" lvl="0" indent="-285750" algn="r" defTabSz="914400" rtl="1" eaLnBrk="0" fontAlgn="base" latinLnBrk="0" hangingPunct="0">
              <a:lnSpc>
                <a:spcPts val="40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וְאִם הַמָּשִׁיחַ לֹא קָם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לִתְחִיָּה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לַשָּׁוְא אֱמוּנַתְכֶם וַעֲדַיִן </a:t>
            </a:r>
            <a:r>
              <a:rPr kumimoji="0" lang="he-IL" sz="36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שְׁרוּיִים אַתֶּם בַּחֲטָאֵיכֶם</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(קור"א ט"ו 17)</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endParaRPr>
          </a:p>
          <a:p>
            <a:pPr marL="285750" marR="0" lvl="0" indent="-285750" algn="r" defTabSz="914400" rtl="1" eaLnBrk="0" fontAlgn="base" latinLnBrk="0" hangingPunct="0">
              <a:lnSpc>
                <a:spcPts val="4300"/>
              </a:lnSpc>
              <a:spcBef>
                <a:spcPts val="36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תחיית המשיח שינתה את עתידנו הנצחי וגם את חיינו אלה - </a:t>
            </a:r>
            <a:r>
              <a:rPr kumimoji="0" lang="he-IL" sz="36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כולל יחסנו לחטא! </a:t>
            </a:r>
          </a:p>
        </p:txBody>
      </p:sp>
    </p:spTree>
    <p:extLst>
      <p:ext uri="{BB962C8B-B14F-4D97-AF65-F5344CB8AC3E}">
        <p14:creationId xmlns:p14="http://schemas.microsoft.com/office/powerpoint/2010/main" val="87015506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3620222"/>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100"/>
              </a:lnSpc>
              <a:spcBef>
                <a:spcPts val="18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יחס שונה לחטא מניב </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יחס שונה לחוטאים!</a:t>
            </a:r>
            <a:r>
              <a:rPr kumimoji="0" lang="he-IL"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 </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endParaRPr>
          </a:p>
          <a:p>
            <a:pPr marL="285750" marR="0" lvl="0" indent="-285750" algn="r" defTabSz="914400" rtl="1" eaLnBrk="0" fontAlgn="base" latinLnBrk="0" hangingPunct="0">
              <a:lnSpc>
                <a:spcPts val="38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אוּלָם אֱלֹהִים מְגַלֶּה אֶת אַהֲבָתוֹ אֵלֵינוּ בְּכָךְ שֶׁהַמָּשִׁיחַ מֵת בַּעֲדֵנוּ כַּאֲשֶׁר עוֹד הָיִינוּ אֲנָשִׁים חוֹטְאִים.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(רומים ה 8)</a:t>
            </a:r>
          </a:p>
          <a:p>
            <a:pPr marL="285750" marR="0" lvl="0" indent="-285750" algn="r" defTabSz="914400" rtl="1" eaLnBrk="0" fontAlgn="base" latinLnBrk="0" hangingPunct="0">
              <a:lnSpc>
                <a:spcPts val="3800"/>
              </a:lnSpc>
              <a:spcBef>
                <a:spcPts val="1200"/>
              </a:spcBef>
              <a:spcAft>
                <a:spcPct val="0"/>
              </a:spcAft>
              <a:buClr>
                <a:srgbClr val="FFFF66"/>
              </a:buClr>
              <a:buSzTx/>
              <a:buFont typeface="Arial" pitchFamily="34" charset="0"/>
              <a:buChar char="•"/>
              <a:tabLst/>
              <a:defRPr/>
            </a:pPr>
            <a:endPar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endParaRPr>
          </a:p>
        </p:txBody>
      </p:sp>
    </p:spTree>
    <p:extLst>
      <p:ext uri="{BB962C8B-B14F-4D97-AF65-F5344CB8AC3E}">
        <p14:creationId xmlns:p14="http://schemas.microsoft.com/office/powerpoint/2010/main" val="216364693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6544099"/>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100"/>
              </a:lnSpc>
              <a:spcBef>
                <a:spcPts val="18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יחס שונה לחטא מניב </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יחס שונה לחוטאים!</a:t>
            </a:r>
            <a:r>
              <a:rPr kumimoji="0" lang="he-IL"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 </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endParaRPr>
          </a:p>
          <a:p>
            <a:pPr marL="285750" marR="0" lvl="0" indent="-285750" algn="r" defTabSz="914400" rtl="1" eaLnBrk="0" fontAlgn="base" latinLnBrk="0" hangingPunct="0">
              <a:lnSpc>
                <a:spcPts val="38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גַּם אַתֶּם שֶׁהֱיִיתֶם מֵתִים בְּפִשְׁעֵיכֶם וַחֲטָאֵיכֶם, בֶּעָבָר הִתְהַלַּכְתֶּם בָּהֶם לְפִי עִדַּן הָעוֹלָם הַזֶּה, כִּרְצוֹן הַשַּׂר אֲשֶׁר לוֹ הַשִּׁלְטוֹן בִּסְפֵירַת הַבֵּינַיִם וְהוּא הָרוּחַ הַפּוֹעֶלֶת עַתָּה בִּבְנֵי הַמֶּרִי. וְגַם אֲנַחְנוּ כֻּלָּנוּ הָיִינוּ מְעֹרָבִים עִמָּהֶם בֶּעָבָר; עָסַקְנוּ בְּתַאֲווֹתֵינוּ הַבְּשָׂרִיּוֹת, מִלֵּאנוּ אֶת תְּשׁוּקוֹת הַגּוּף וְאֶת דַּחַף הַמַּחֲשָׁבוֹת, וְהָיִינוּ מִטִּבְעֵנוּ בְּנֵי זַעַם כִּשְׁאָר בְּנֵי אָדָם.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אֲבָל אֱלֹהִים הַמָּלֵא רַחֲמִים אָהַב אוֹתָנו</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(אפסים ב' 1-4)</a:t>
            </a:r>
          </a:p>
          <a:p>
            <a:pPr marL="285750" marR="0" lvl="0" indent="-285750" algn="r" defTabSz="914400" rtl="1" eaLnBrk="0" fontAlgn="base" latinLnBrk="0" hangingPunct="0">
              <a:lnSpc>
                <a:spcPts val="3800"/>
              </a:lnSpc>
              <a:spcBef>
                <a:spcPts val="1200"/>
              </a:spcBef>
              <a:spcAft>
                <a:spcPct val="0"/>
              </a:spcAft>
              <a:buClr>
                <a:srgbClr val="FFFF66"/>
              </a:buClr>
              <a:buSzTx/>
              <a:buFont typeface="Arial" pitchFamily="34" charset="0"/>
              <a:buChar char="•"/>
              <a:tabLst/>
              <a:defRPr/>
            </a:pPr>
            <a:endPar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endParaRPr>
          </a:p>
        </p:txBody>
      </p:sp>
    </p:spTree>
    <p:extLst>
      <p:ext uri="{BB962C8B-B14F-4D97-AF65-F5344CB8AC3E}">
        <p14:creationId xmlns:p14="http://schemas.microsoft.com/office/powerpoint/2010/main" val="3530938252"/>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5252015"/>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285750" marR="0" lvl="0" indent="-285750" algn="r" defTabSz="914400" rtl="1" eaLnBrk="0" fontAlgn="base" latinLnBrk="0" hangingPunct="0">
              <a:lnSpc>
                <a:spcPts val="41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הבה נחיה באמת בחירות האמיתית שקיבלנו! </a:t>
            </a:r>
          </a:p>
          <a:p>
            <a:pPr marL="285750" marR="0" lvl="0" indent="-285750" algn="r" defTabSz="914400" rtl="1" eaLnBrk="0" fontAlgn="base" latinLnBrk="0" hangingPunct="0">
              <a:lnSpc>
                <a:spcPts val="41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וַאֲבוֹתֵינוּ לֹא רָצוּ לִשְׁמֹעַ בְּקוֹלוֹ כִּי אִם דָּחוּ אוֹתוֹ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וּבִלְבָבָם שָׁבוּ מִצְרָיְמָה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(מעשי השליחים ז' 39)</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endParaRPr>
          </a:p>
          <a:p>
            <a:pPr marL="285750" marR="0" lvl="0" indent="-285750" algn="r" defTabSz="914400" rtl="1" eaLnBrk="0" fontAlgn="base" latinLnBrk="0" hangingPunct="0">
              <a:lnSpc>
                <a:spcPct val="2000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עדיין עבד ושרוי בחטא?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Arial"/>
              </a:rPr>
              <a:t>בוא לישוע המשיח!</a:t>
            </a:r>
          </a:p>
          <a:p>
            <a:pPr marL="285750" marR="0" lvl="0" indent="-285750" algn="r" defTabSz="914400" rtl="1" eaLnBrk="0" fontAlgn="base" latinLnBrk="0" hangingPunct="0">
              <a:lnSpc>
                <a:spcPts val="4500"/>
              </a:lnSpc>
              <a:spcBef>
                <a:spcPts val="6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חופשי במשיח?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Arial"/>
              </a:rPr>
              <a:t>תחיה בהתאם ("כמצות")</a:t>
            </a:r>
          </a:p>
          <a:p>
            <a:pPr marL="266700" marR="0" lvl="0" indent="0" algn="r" defTabSz="914400" rtl="1" eaLnBrk="0" fontAlgn="base" latinLnBrk="0" hangingPunct="0">
              <a:lnSpc>
                <a:spcPts val="4500"/>
              </a:lnSpc>
              <a:spcBef>
                <a:spcPts val="6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מזהה חמץ?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Arial"/>
              </a:rPr>
              <a:t>בער אותו! </a:t>
            </a:r>
          </a:p>
        </p:txBody>
      </p:sp>
    </p:spTree>
    <p:extLst>
      <p:ext uri="{BB962C8B-B14F-4D97-AF65-F5344CB8AC3E}">
        <p14:creationId xmlns:p14="http://schemas.microsoft.com/office/powerpoint/2010/main" val="1291998763"/>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6081793"/>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285750" marR="0" lvl="0" indent="-285750" algn="r" defTabSz="914400" rtl="1" eaLnBrk="0" fontAlgn="base" latinLnBrk="0" hangingPunct="0">
              <a:lnSpc>
                <a:spcPts val="39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חג הפסח</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 - לילה אחד ופעולה חד-פעמית של כפרה והצדקה ("נשלם")!</a:t>
            </a:r>
          </a:p>
          <a:p>
            <a:pPr marL="285750" marR="0" lvl="0" indent="-285750" algn="r" defTabSz="914400" rtl="1" eaLnBrk="0" fontAlgn="base" latinLnBrk="0" hangingPunct="0">
              <a:lnSpc>
                <a:spcPts val="39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a:t>
            </a:r>
            <a:r>
              <a:rPr kumimoji="0" lang="he-IL" sz="36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חג המצות</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 - נמשך 7 ימים. </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b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תהליך מתמשך של התקדשות וגדילה.</a:t>
            </a:r>
          </a:p>
          <a:p>
            <a:pPr marL="285750" marR="0" lvl="0" indent="-285750" algn="r" defTabSz="914400" rtl="1" eaLnBrk="0" fontAlgn="base" latinLnBrk="0" hangingPunct="0">
              <a:lnSpc>
                <a:spcPts val="39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הַאִם אֵינְכֶם יוֹדְעִים שֶׁמְּעַט שְׂאוֹר מַחְמִיץ אֶת כָּל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הָעִסָּה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בַּעֲרוּ אֶת הַשְּׂאוֹר הַיָּשָׁן לְמַעַן תִּהְיוּ עִסָּה חֲדָשָׁה. </a:t>
            </a: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הֲלֹא אַתֶּם כְּמַצּוֹת</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שֶׁהֲרֵי נִזְבַּח שֵׂה הַפֶּסַח שֶׁלָּנוּ -- הַמָּשִׁיחַ. לָכֵן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נָחֹגָּה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לֹא בִּשְׂאוֹר יָשָׁן וְלֹא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בִּשְׂאוֹר הָרֹעַ וְהָרֶשַׁע</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אֶלָּא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בְּמַצּוֹת הַתֹּם וְהָאֱמֶת.</a:t>
            </a: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(קורינתים א' ה 6-8)</a:t>
            </a:r>
          </a:p>
        </p:txBody>
      </p:sp>
    </p:spTree>
    <p:extLst>
      <p:ext uri="{BB962C8B-B14F-4D97-AF65-F5344CB8AC3E}">
        <p14:creationId xmlns:p14="http://schemas.microsoft.com/office/powerpoint/2010/main" val="298027367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6120906"/>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000"/>
              </a:lnSpc>
              <a:spcBef>
                <a:spcPts val="12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הֲלֹא אַתֶּם כְּמַצּוֹת!</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285750" marR="0" lvl="0" indent="-285750" algn="r" defTabSz="914400" rtl="1" eaLnBrk="0" fontAlgn="base" latinLnBrk="0" hangingPunct="0">
              <a:lnSpc>
                <a:spcPts val="3800"/>
              </a:lnSpc>
              <a:spcBef>
                <a:spcPts val="9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אִם כֵּן, מַה נֹּאמַר? הֲנַמְשִׁיךְ בַּחֵטְא כְּדֵי שֶׁיִּרְבֶּה הַחֶסֶד? חַס וְחָלִילָה! אָנוּ שֶׁמַּתְנוּ לְגַבֵּי הַחֵטְא, </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b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אֵיךְ נַמְשִׁיךְ וְנִחְיֶה בּוֹ? </a:t>
            </a: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(רומים ו' 1-2)</a:t>
            </a:r>
          </a:p>
          <a:p>
            <a:pPr marL="285750" marR="0" lvl="0" indent="-285750" algn="r" defTabSz="914400" rtl="1" eaLnBrk="0" fontAlgn="base" latinLnBrk="0" hangingPunct="0">
              <a:lnSpc>
                <a:spcPts val="38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הַאֵינְכֶם יוֹדְעִים כִּי כֻּלָּנוּ אֲשֶׁר נִטְבַּלְנוּ לַמָּשִׁיחַ יֵשׁוּעַ, לְמוֹתוֹ נִטְבַּלְנוּ? 4 נִקְבַּרְנוּ אִתּוֹ בַּטְּבִילָה לַמָּוֶת כְּדֵי שֶׁנִּתְהַלֵּךְ גַּם אֲנַחְנוּ בְּחַיִּים חֲדָשִׁים, כְּשֵׁם שֶׁהַמָּשִׁיחַ הוּקַם מִן הַמֵּתִים עַל-יְדֵי כְּבוֹדוֹ שֶׁל הָאָב.</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(רומים ו' 3-4)</a:t>
            </a:r>
          </a:p>
          <a:p>
            <a:pPr marL="285750" marR="0" lvl="0" indent="-285750" algn="r" defTabSz="914400" rtl="1" eaLnBrk="0" fontAlgn="base" latinLnBrk="0" hangingPunct="0">
              <a:lnSpc>
                <a:spcPts val="3800"/>
              </a:lnSpc>
              <a:spcBef>
                <a:spcPts val="900"/>
              </a:spcBef>
              <a:spcAft>
                <a:spcPct val="0"/>
              </a:spcAft>
              <a:buClr>
                <a:srgbClr val="FFFF66"/>
              </a:buClr>
              <a:buSzTx/>
              <a:buFont typeface="Arial" pitchFamily="34" charset="0"/>
              <a:buChar char="•"/>
              <a:tabLst/>
              <a:defRPr/>
            </a:pPr>
            <a:endPar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endParaRPr>
          </a:p>
        </p:txBody>
      </p:sp>
    </p:spTree>
    <p:extLst>
      <p:ext uri="{BB962C8B-B14F-4D97-AF65-F5344CB8AC3E}">
        <p14:creationId xmlns:p14="http://schemas.microsoft.com/office/powerpoint/2010/main" val="425154184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5039649"/>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000"/>
              </a:lnSpc>
              <a:spcBef>
                <a:spcPts val="12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הֲלֹא אַתֶּם כְּמַצּוֹת!</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285750" marR="0" lvl="0" indent="-285750" algn="r" defTabSz="914400" rtl="1" eaLnBrk="0" fontAlgn="base" latinLnBrk="0" hangingPunct="0">
              <a:lnSpc>
                <a:spcPts val="3800"/>
              </a:lnSpc>
              <a:spcBef>
                <a:spcPts val="9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השאלה אם ישוע הוא באמת האדון שלך לא מופגנת בחברות בקהילה, בהשתתפות באסיפות, בשירות ובתרומה - היא מופגנת ביחסך לחטא, בכך ש</a:t>
            </a: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הרצון מספר 1 שלך הוא להידמות לישוע ולא לעולם!</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 </a:t>
            </a:r>
          </a:p>
          <a:p>
            <a:pPr marL="285750" marR="0" lvl="0" indent="-285750" algn="r" defTabSz="914400" rtl="1" eaLnBrk="0" fontAlgn="base" latinLnBrk="0" hangingPunct="0">
              <a:lnSpc>
                <a:spcPts val="38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פרי ההצדקה של "הפסח" ניכר בהתקדשות של "חג המצות". </a:t>
            </a:r>
            <a:endPar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endParaRPr>
          </a:p>
        </p:txBody>
      </p:sp>
    </p:spTree>
    <p:extLst>
      <p:ext uri="{BB962C8B-B14F-4D97-AF65-F5344CB8AC3E}">
        <p14:creationId xmlns:p14="http://schemas.microsoft.com/office/powerpoint/2010/main" val="2527322832"/>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4591000"/>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000"/>
              </a:lnSpc>
              <a:spcBef>
                <a:spcPts val="12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הֲלֹא אַתֶּם כְּמַצּוֹת!</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285750" marR="0" lvl="0" indent="-285750" algn="r" defTabSz="914400" rtl="1" eaLnBrk="0" fontAlgn="base" latinLnBrk="0" hangingPunct="0">
              <a:lnSpc>
                <a:spcPts val="40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הִנֵּה זֹאת אֲנִי אוֹמֵר וּמַכְרִיז מִטַּעַם הָאָדוֹן: </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b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אַל תֵּלְכוּ עוֹד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כַּגּוֹיִים הַהוֹלְכִים בְּהַבְלֵי שִׂכְלָם. חֲשׂוּכֵי דַּעַת הֵם, זָרִים לְחַיֵּי אֱלֹהִים בִּגְלַל בַּעֲרוּתָם וּקְשִׁי לִבָּם; וְכֵיוָן שֶׁהִתְנַוְּנוּ הִתְמַכְּרוּ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בְּתַאֲוָה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לְזִמָּה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וּלְכָל מַעֲשֵׂה טֻמְאָה.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אֲבָל אַתֶּם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לֹא בְּדֶרֶךְ זֹאת לְמַדְתֶּם אֶת הַמָּשִׁיחַ.</a:t>
            </a: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(אפסים ד' 17-24)</a:t>
            </a:r>
          </a:p>
        </p:txBody>
      </p:sp>
    </p:spTree>
    <p:extLst>
      <p:ext uri="{BB962C8B-B14F-4D97-AF65-F5344CB8AC3E}">
        <p14:creationId xmlns:p14="http://schemas.microsoft.com/office/powerpoint/2010/main" val="162621282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5017399"/>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000"/>
              </a:lnSpc>
              <a:spcBef>
                <a:spcPts val="12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הֲלֹא אַתֶּם כְּמַצּוֹת!</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285750" marR="0" lvl="0" indent="-285750" algn="r" defTabSz="914400" rtl="1" eaLnBrk="0" fontAlgn="base" latinLnBrk="0" hangingPunct="0">
              <a:lnSpc>
                <a:spcPts val="39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אִם אָמְנָם שְׁמַעְתֶּם אוֹתוֹ וְלֻמַּדְתֶּם בּוֹ אֶת הָאֱמֶת כְּפִי שֶׁהִיא בְּיֵשׁוּעַ - שֶׁעֲלֵיכֶם לִפְשֹׁט אֶת הָאָדָם הַיָּשָׁן אֲשֶׁר הִתְנַהֲגוּתְכֶם הָרִאשׁוֹנָה כְּרוּכָה עִמּוֹ וְהוּא נִשְׁחָת בְּתַאֲווֹת מַתְעוֹת, וּלְהִתְחַדֵּשׁ הִתְחַדְּשׁוּת רוּחָנִית בְּשִׂכְלְכֶם, </a:t>
            </a:r>
            <a:r>
              <a:rPr kumimoji="0" lang="he-IL" sz="3600" b="0" i="0" u="none" strike="noStrike" kern="1200" cap="none" spc="0" normalizeH="0" baseline="0" noProof="0" dirty="0" err="1">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וְלִלְבֹּש</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אֶת הָאָדָם הֶחָדָשׁ הַנִּבְרָא כִּדְמוּת אֱלֹהִים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בִּצְדָקָה וּקְדֻשָּׁה </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b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שֶׁל אֱמֶת.</a:t>
            </a: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(אפסים ד' 17-24)</a:t>
            </a:r>
          </a:p>
        </p:txBody>
      </p:sp>
    </p:spTree>
    <p:extLst>
      <p:ext uri="{BB962C8B-B14F-4D97-AF65-F5344CB8AC3E}">
        <p14:creationId xmlns:p14="http://schemas.microsoft.com/office/powerpoint/2010/main" val="80086710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5321970"/>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3900"/>
              </a:lnSpc>
              <a:spcBef>
                <a:spcPts val="12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מה שנכון באופן אישי, נכון גם </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כקהילה</a:t>
            </a: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a:t>
            </a:r>
          </a:p>
          <a:p>
            <a:pPr marL="285750" marR="0" lvl="0" indent="-285750" algn="r" defTabSz="914400" rtl="1" eaLnBrk="0" fontAlgn="base" latinLnBrk="0" hangingPunct="0">
              <a:lnSpc>
                <a:spcPts val="40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חטא אישי הוא לעולם אינו רק אישי!</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b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itchFamily="34" charset="0"/>
                <a:ea typeface="+mn-ea"/>
                <a:cs typeface="Arial" pitchFamily="34" charset="0"/>
              </a:rPr>
              <a:t>לבחירה לחיות בחטא יש תמיד השפעה על כלל הגוף!</a:t>
            </a:r>
          </a:p>
          <a:p>
            <a:pPr marL="285750" marR="0" lvl="0" indent="-285750" algn="r" defTabSz="914400" rtl="1" eaLnBrk="0" fontAlgn="base" latinLnBrk="0" hangingPunct="0">
              <a:lnSpc>
                <a:spcPts val="40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כִּי מַה לִּי לִשְׁפֹּט אֶת אֵלֶּה אֲשֶׁר בַּחוּץ? הַאִם אֵינְכֶם שׁוֹפְטִים אֶת אֵלֶּה שֶׁבְּקִרְבְּכֶם? אֵלֶּה אֲשֶׁר בַּחוּץ אֱלֹהִים יִשְׁפְּטֵם.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אַתֶּם בַּעֲרוּ אֶת הָרַע מִקִּרְבְּכֶם.</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(קורינתים א' ה 12-13)</a:t>
            </a:r>
          </a:p>
        </p:txBody>
      </p:sp>
    </p:spTree>
    <p:extLst>
      <p:ext uri="{BB962C8B-B14F-4D97-AF65-F5344CB8AC3E}">
        <p14:creationId xmlns:p14="http://schemas.microsoft.com/office/powerpoint/2010/main" val="172855855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4228722"/>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285750" marR="0" lvl="0" indent="-285750" algn="r" defTabSz="914400" rtl="1" eaLnBrk="0" fontAlgn="base" latinLnBrk="0" hangingPunct="0">
              <a:lnSpc>
                <a:spcPts val="41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יש רק תקווה אחת: </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br>
            <a:r>
              <a:rPr kumimoji="0" lang="he-IL"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ישוע חי!  רוח הקודש שוכנת ופועלת בנו! </a:t>
            </a:r>
          </a:p>
          <a:p>
            <a:pPr marL="285750" marR="0" lvl="0" indent="-285750" algn="r" defTabSz="914400" rtl="1" eaLnBrk="0" fontAlgn="base" latinLnBrk="0" hangingPunct="0">
              <a:lnSpc>
                <a:spcPts val="4100"/>
              </a:lnSpc>
              <a:spcBef>
                <a:spcPts val="18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וְאִם רוּחוֹ שֶׁל הַמֵּקִים אֶת יֵשׁוּעַ מִן הַמֵּתִים </a:t>
            </a:r>
            <a:br>
              <a:rPr kumimoji="0" lang="en-US"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b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שׁוֹכֶנֶת בְּקִרְבְּכֶם,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זֶה שֶׁהֵקִים אֶת הַמָּשִׁיחַ מִן הַמֵּתִים יְחַיֶּה גַּם אֶת גּוּפְכֶם בֶּן הַתְּמוּתָה עַל-יְדֵי רוּחוֹ הַשּׁוֹכֶנֶת בְּקִרְבְּכֶם.</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(רומים ח' 11)</a:t>
            </a:r>
          </a:p>
        </p:txBody>
      </p:sp>
    </p:spTree>
    <p:extLst>
      <p:ext uri="{BB962C8B-B14F-4D97-AF65-F5344CB8AC3E}">
        <p14:creationId xmlns:p14="http://schemas.microsoft.com/office/powerpoint/2010/main" val="220309940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609600" y="76200"/>
            <a:ext cx="800100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0" i="0" u="none" strike="noStrike" kern="1200" cap="none" spc="0" normalizeH="0" baseline="0" noProof="0" dirty="0">
                <a:ln>
                  <a:noFill/>
                </a:ln>
                <a:solidFill>
                  <a:srgbClr val="FFFFFF"/>
                </a:solidFill>
                <a:effectLst/>
                <a:uLnTx/>
                <a:uFillTx/>
                <a:latin typeface="Arial"/>
                <a:ea typeface="+mj-ea"/>
                <a:cs typeface="Arial"/>
              </a:rPr>
              <a:t>מה נשתנה בזכות תחיית המשיח?</a:t>
            </a:r>
            <a:endParaRPr kumimoji="0" lang="en-US" sz="3600" b="0" i="0" u="none" strike="noStrike" kern="1200" cap="none" spc="0" normalizeH="0" baseline="0" noProof="0" dirty="0">
              <a:ln>
                <a:noFill/>
              </a:ln>
              <a:solidFill>
                <a:srgbClr val="FFFFFF"/>
              </a:solidFill>
              <a:effectLst/>
              <a:uLnTx/>
              <a:uFillTx/>
              <a:latin typeface="Arial"/>
              <a:ea typeface="+mj-ea"/>
              <a:cs typeface="Arial"/>
            </a:endParaRPr>
          </a:p>
        </p:txBody>
      </p:sp>
      <p:sp>
        <p:nvSpPr>
          <p:cNvPr id="3" name="TextBox 2"/>
          <p:cNvSpPr txBox="1"/>
          <p:nvPr/>
        </p:nvSpPr>
        <p:spPr>
          <a:xfrm>
            <a:off x="304800" y="838200"/>
            <a:ext cx="8382000" cy="5918287"/>
          </a:xfrm>
          <a:prstGeom prst="rect">
            <a:avLst/>
          </a:prstGeom>
          <a:noFill/>
        </p:spPr>
        <p:txBody>
          <a:bodyPr wrap="square" rtlCol="1">
            <a:spAutoFit/>
          </a:bodyPr>
          <a:lstStyle/>
          <a:p>
            <a:pPr marL="0" marR="0" lvl="0" indent="0" algn="ctr" defTabSz="914400" rtl="1" eaLnBrk="0" fontAlgn="base" latinLnBrk="0" hangingPunct="0">
              <a:lnSpc>
                <a:spcPts val="4000"/>
              </a:lnSpc>
              <a:spcBef>
                <a:spcPts val="1200"/>
              </a:spcBef>
              <a:spcAft>
                <a:spcPct val="0"/>
              </a:spcAft>
              <a:buClr>
                <a:srgbClr val="663300"/>
              </a:buClr>
              <a:buSzTx/>
              <a:buFontTx/>
              <a:buNone/>
              <a:tabLst/>
              <a:defRPr/>
            </a:pPr>
            <a:r>
              <a:rPr kumimoji="0" lang="he-IL" sz="4000" b="1"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Arial" pitchFamily="34" charset="0"/>
                <a:ea typeface="+mn-ea"/>
                <a:cs typeface="Arial" pitchFamily="34" charset="0"/>
              </a:rPr>
              <a:t>אינינו עוד שרויים בחטאינו</a:t>
            </a:r>
          </a:p>
          <a:p>
            <a:pPr marL="0" marR="0" lvl="0" indent="0" algn="ctr" defTabSz="914400" rtl="1" eaLnBrk="0" fontAlgn="base" latinLnBrk="0" hangingPunct="0">
              <a:lnSpc>
                <a:spcPts val="4100"/>
              </a:lnSpc>
              <a:spcBef>
                <a:spcPts val="1800"/>
              </a:spcBef>
              <a:spcAft>
                <a:spcPct val="0"/>
              </a:spcAft>
              <a:buClr>
                <a:srgbClr val="FFFF66"/>
              </a:buClr>
              <a:buSzTx/>
              <a:buFontTx/>
              <a:buNone/>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יחס שונה לחטא מניב </a:t>
            </a:r>
            <a:r>
              <a:rPr kumimoji="0" lang="he-IL" sz="4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יחס שונה לחוטאים!</a:t>
            </a:r>
            <a:r>
              <a:rPr kumimoji="0" lang="he-IL"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rPr>
              <a:t> </a:t>
            </a:r>
            <a:endPar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Arial"/>
            </a:endParaRPr>
          </a:p>
          <a:p>
            <a:pPr marL="285750" marR="0" lvl="0" indent="-285750" algn="r" defTabSz="914400" rtl="1" eaLnBrk="0" fontAlgn="base" latinLnBrk="0" hangingPunct="0">
              <a:lnSpc>
                <a:spcPts val="3800"/>
              </a:lnSpc>
              <a:spcBef>
                <a:spcPts val="1200"/>
              </a:spcBef>
              <a:spcAft>
                <a:spcPct val="0"/>
              </a:spcAft>
              <a:buClr>
                <a:srgbClr val="FFFF66"/>
              </a:buClr>
              <a:buSzTx/>
              <a:buFont typeface="Arial" pitchFamily="34" charset="0"/>
              <a:buChar char="•"/>
              <a:tabLst/>
              <a:defRPr/>
            </a:pP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כְּשֶׁהוֹסִיפוּ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לִשְׁאֹל</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אוֹתוֹ, זָקַף קוֹמָתוֹ וְאָמַר: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מִי מִכֶּם נָקִי מְחֵטְא, שֶׁיְּהֵא הוּא רִאשׁוֹן לְהַשְׁלִיךְ עָלֶיהָ אֶבֶן!</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וְשׁוּב הִתְכּוֹפֵף וְכָתַב עַל הָאָרֶץ. כְּשָׁמְעָם זֹאת יָצְאוּ אֶחָד אֶחָד, הָחֵל מֵהַזְּקֵנִים. הוּא נוֹתַר לְבַדּוֹ </a:t>
            </a:r>
            <a:r>
              <a:rPr kumimoji="0" lang="he-IL" sz="36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וְהָאִשָּׁה</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עוֹדֶנָּה בִּמְקוֹמָהּ. הִזְדַּקֵּף יֵשׁוּעַ וְאָמַר לָהּ: "אִשָּׁה, אֵיפֹה הֵם? הַאִם לֹא הִרְשִׁיעַ אוֹתָךְ אִישׁ?" הֵשִׁיבָה וְאָמְרָה: "אַף לֹא אֶחָד, אֲדוֹנִי." אָמַר לָהּ: "גַּם אֲנִי אֵינֶנִּי מַרְשִׁיעַ אוֹתָךְ; </a:t>
            </a:r>
            <a:r>
              <a:rPr kumimoji="0" lang="he-IL" sz="3600" b="0" i="0" u="none" strike="noStrike" kern="1200" cap="none" spc="0" normalizeH="0" baseline="0" noProof="0" dirty="0">
                <a:ln>
                  <a:noFill/>
                </a:ln>
                <a:solidFill>
                  <a:srgbClr val="FFFF66"/>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לְכִי וְאַל תּוֹסִיפִי לַחֲטֹא עוֹד.</a:t>
            </a:r>
            <a:r>
              <a:rPr kumimoji="0" lang="he-IL" sz="3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David" panose="020E0502060401010101" pitchFamily="34" charset="-79"/>
                <a:ea typeface="+mn-ea"/>
                <a:cs typeface="David" panose="020E0502060401010101" pitchFamily="34" charset="-79"/>
              </a:rPr>
              <a:t>(יוחנן ח' 7-11)</a:t>
            </a:r>
          </a:p>
        </p:txBody>
      </p:sp>
    </p:spTree>
    <p:extLst>
      <p:ext uri="{BB962C8B-B14F-4D97-AF65-F5344CB8AC3E}">
        <p14:creationId xmlns:p14="http://schemas.microsoft.com/office/powerpoint/2010/main" val="119579002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FFFFFF"/>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FFFFFF"/>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875</Words>
  <Application>Microsoft Office PowerPoint</Application>
  <PresentationFormat>On-screen Show (4:3)</PresentationFormat>
  <Paragraphs>67</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David</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Beit-Eliahu</dc:creator>
  <cp:lastModifiedBy>Shay Pinhassi</cp:lastModifiedBy>
  <cp:revision>18</cp:revision>
  <dcterms:created xsi:type="dcterms:W3CDTF">2009-03-24T21:37:51Z</dcterms:created>
  <dcterms:modified xsi:type="dcterms:W3CDTF">2020-04-26T13:43:39Z</dcterms:modified>
</cp:coreProperties>
</file>