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15"/>
  </p:notesMasterIdLst>
  <p:sldIdLst>
    <p:sldId id="346" r:id="rId2"/>
    <p:sldId id="347" r:id="rId3"/>
    <p:sldId id="348" r:id="rId4"/>
    <p:sldId id="349" r:id="rId5"/>
    <p:sldId id="350" r:id="rId6"/>
    <p:sldId id="351" r:id="rId7"/>
    <p:sldId id="272" r:id="rId8"/>
    <p:sldId id="352" r:id="rId9"/>
    <p:sldId id="353" r:id="rId10"/>
    <p:sldId id="354" r:id="rId11"/>
    <p:sldId id="355" r:id="rId12"/>
    <p:sldId id="356" r:id="rId13"/>
    <p:sldId id="357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  <a:srgbClr val="800000"/>
    <a:srgbClr val="8E0000"/>
    <a:srgbClr val="8C0E1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94A48EF-1992-4D50-8647-2BFF1819F42B}" type="datetimeFigureOut">
              <a:rPr lang="he-IL" smtClean="0"/>
              <a:pPr/>
              <a:t>ה'/אב/תש"ף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3F28DF-6418-4325-B8A6-0EEC684B698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557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021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92214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5898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1439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6794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323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4651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45197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3815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0950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8675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DE7E4-BF90-43BE-B371-E056904231F4}" type="datetimeFigureOut">
              <a:rPr lang="LID4096" smtClean="0"/>
              <a:t>07/26/2020</a:t>
            </a:fld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FC49F-1451-47F1-A3DD-D9EB60F7711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15918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9BFE1AD3-B2BC-4567-8B4A-DCB8F9080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5801"/>
            <a:ext cx="9141714" cy="521767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FDE75AAD-F4A4-4ED2-9A2F-B2412F936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2759"/>
          <a:stretch/>
        </p:blipFill>
        <p:spPr>
          <a:xfrm flipV="1">
            <a:off x="1" y="0"/>
            <a:ext cx="9143999" cy="2235323"/>
          </a:xfrm>
          <a:custGeom>
            <a:avLst/>
            <a:gdLst>
              <a:gd name="connsiteX0" fmla="*/ 0 w 12191999"/>
              <a:gd name="connsiteY0" fmla="*/ 2235323 h 2235323"/>
              <a:gd name="connsiteX1" fmla="*/ 12191999 w 12191999"/>
              <a:gd name="connsiteY1" fmla="*/ 2235323 h 2235323"/>
              <a:gd name="connsiteX2" fmla="*/ 12191999 w 12191999"/>
              <a:gd name="connsiteY2" fmla="*/ 0 h 2235323"/>
              <a:gd name="connsiteX3" fmla="*/ 0 w 12191999"/>
              <a:gd name="connsiteY3" fmla="*/ 0 h 223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235323">
                <a:moveTo>
                  <a:pt x="0" y="2235323"/>
                </a:moveTo>
                <a:lnTo>
                  <a:pt x="12191999" y="2235323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49D1D9-2B4C-4C8A-A893-05696CFCB4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443" y="1724566"/>
            <a:ext cx="8013114" cy="2493717"/>
          </a:xfrm>
        </p:spPr>
        <p:txBody>
          <a:bodyPr anchor="b">
            <a:normAutofit/>
          </a:bodyPr>
          <a:lstStyle/>
          <a:p>
            <a:pPr rtl="1">
              <a:lnSpc>
                <a:spcPts val="7500"/>
              </a:lnSpc>
            </a:pPr>
            <a:r>
              <a:rPr lang="he-IL" sz="80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 </a:t>
            </a:r>
            <a:br>
              <a:rPr lang="he-IL" sz="80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54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נו, אז מה?</a:t>
            </a:r>
            <a:endParaRPr lang="LID4096" sz="7200" dirty="0">
              <a:solidFill>
                <a:srgbClr val="FFFFFF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DA20CE0B-92EC-45FD-8F68-38003D6D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586080"/>
            <a:ext cx="9143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5B0D51F-CFD5-4113-9362-75B035964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681" y="5826043"/>
            <a:ext cx="7101908" cy="865639"/>
          </a:xfrm>
        </p:spPr>
        <p:txBody>
          <a:bodyPr anchor="t">
            <a:normAutofit/>
          </a:bodyPr>
          <a:lstStyle/>
          <a:p>
            <a:pPr rtl="1"/>
            <a:r>
              <a:rPr lang="he-IL" sz="2800" b="1" dirty="0">
                <a:solidFill>
                  <a:schemeClr val="accent1">
                    <a:lumMod val="75000"/>
                  </a:schemeClr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בית אליהו, יולי 2020</a:t>
            </a:r>
            <a:endParaRPr lang="LID4096" sz="2800" b="1" dirty="0">
              <a:solidFill>
                <a:schemeClr val="accent1">
                  <a:lumMod val="75000"/>
                </a:schemeClr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3503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רוחניים</a:t>
            </a:r>
          </a:p>
          <a:p>
            <a:pPr lvl="0" algn="r" rtl="1">
              <a:lnSpc>
                <a:spcPts val="3800"/>
              </a:lnSpc>
              <a:buClr>
                <a:srgbClr val="A5300F">
                  <a:lumMod val="75000"/>
                </a:srgb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בלבול והטעיה בעולם וגם בקרב הקהילה!</a:t>
            </a:r>
          </a:p>
          <a:p>
            <a:pPr algn="r" rtl="1">
              <a:lnSpc>
                <a:spcPts val="36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אתגר 1 מול תורות השקר האלה: הכל הולך, 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איש באמונתו יחיה, העיקר הסובלנות...</a:t>
            </a:r>
          </a:p>
          <a:p>
            <a:pPr algn="r" rtl="1">
              <a:lnSpc>
                <a:spcPts val="36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אתגר 2 מול תורות השקר האלה: חזרה בתשובה וישועה דתית במעשים ולא בחסד בלבד...</a:t>
            </a:r>
          </a:p>
          <a:p>
            <a:pPr algn="r" rtl="1">
              <a:lnSpc>
                <a:spcPts val="36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כמה חשוב לשקוד על לימוד דבר ה' ולהיות בהתחברות בה דברו שוכן בשפע, נשמר ומיושם! </a:t>
            </a:r>
          </a:p>
        </p:txBody>
      </p:sp>
    </p:spTree>
    <p:extLst>
      <p:ext uri="{BB962C8B-B14F-4D97-AF65-F5344CB8AC3E}">
        <p14:creationId xmlns:p14="http://schemas.microsoft.com/office/powerpoint/2010/main" val="421577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רוחניים</a:t>
            </a:r>
          </a:p>
          <a:p>
            <a:pPr lvl="0" algn="r" rtl="1">
              <a:lnSpc>
                <a:spcPts val="3800"/>
              </a:lnSpc>
              <a:buClr>
                <a:srgbClr val="A5300F">
                  <a:lumMod val="75000"/>
                </a:srgb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אָז יִמְסְרוּ אֶתְכֶם לָרוֹדְפִים וְיַהַרְגוּ אֶתְכֶם וְתִהְיוּ שְׂנוּאִים עַל כָּל הַגּוֹיִים בִּגְלַל שְׁמִי.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9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ts val="3800"/>
              </a:lnSpc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המאמינים (אחינו ואחיותינו) הם האוכלוסייה הכי נרדפת בעולם - במדינות קשות ואכזריות ובמדינות "חופשיות" ו"נאורות".</a:t>
            </a:r>
          </a:p>
        </p:txBody>
      </p:sp>
    </p:spTree>
    <p:extLst>
      <p:ext uri="{BB962C8B-B14F-4D97-AF65-F5344CB8AC3E}">
        <p14:creationId xmlns:p14="http://schemas.microsoft.com/office/powerpoint/2010/main" val="80584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הבשורה מוכרזת בכל העולם! </a:t>
            </a:r>
          </a:p>
          <a:p>
            <a:pPr lvl="0" algn="r" rtl="1">
              <a:lnSpc>
                <a:spcPts val="3800"/>
              </a:lnSpc>
              <a:buClr>
                <a:srgbClr val="A5300F">
                  <a:lumMod val="75000"/>
                </a:srgb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וּבְשׂוֹרָה זוֹ שֶׁל הַמַּלְכוּת </a:t>
            </a:r>
            <a:r>
              <a:rPr lang="he-IL" sz="36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תֻּכְרַז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בְּכָל הָעוֹלָם לְעֵדוּת לְכָל הַגּוֹיִים וְאַחֲרֵי כֵן יָבוֹא הַקֵּץ.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14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ts val="3800"/>
              </a:lnSpc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לא רק מזהים את הסימן הזה, אלא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חיים וממשים אותו!</a:t>
            </a:r>
          </a:p>
          <a:p>
            <a:pPr algn="r" rtl="1">
              <a:lnSpc>
                <a:spcPts val="3800"/>
              </a:lnSpc>
              <a:buClr>
                <a:schemeClr val="accent1">
                  <a:lumMod val="75000"/>
                </a:schemeClr>
              </a:buClr>
            </a:pP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3480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640080"/>
            <a:ext cx="8610371" cy="3816350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אז במה אנחנו עסוקים באחרית הימים?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spcBef>
                <a:spcPts val="1200"/>
              </a:spcBef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העולם לא זקוק ל"מומחי סימני אחרית הימים",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העולם לא זקוק ל"מפחדי ומפחידי אחרי הימים"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אלא לכאלה שגדלים וחיים באמונה בימים אלה!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spcBef>
                <a:spcPts val="1200"/>
              </a:spcBef>
              <a:buClr>
                <a:schemeClr val="accent1">
                  <a:lumMod val="75000"/>
                </a:schemeClr>
              </a:buClr>
            </a:pPr>
            <a:endParaRPr lang="he-IL" sz="1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spcBef>
                <a:spcPts val="1200"/>
              </a:spcBef>
              <a:buClr>
                <a:schemeClr val="accent1">
                  <a:lumMod val="75000"/>
                </a:schemeClr>
              </a:buClr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אם לא נכנעת למשיח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-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עכשיו הזמן!  </a:t>
            </a:r>
          </a:p>
          <a:p>
            <a:pPr algn="r" rtl="1">
              <a:spcBef>
                <a:spcPts val="1200"/>
              </a:spcBef>
              <a:buClr>
                <a:schemeClr val="accent1">
                  <a:lumMod val="75000"/>
                </a:schemeClr>
              </a:buClr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אם אתה לא חי למענו ולכבודו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-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עכשיו הזמן!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2F433BA-5C89-4649-A7F0-66DB70B30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154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pPr algn="ctr"/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endParaRPr lang="LID4096" sz="4800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672" y="2640080"/>
            <a:ext cx="8229599" cy="3816350"/>
          </a:xfrm>
        </p:spPr>
        <p:txBody>
          <a:bodyPr>
            <a:noAutofit/>
          </a:bodyPr>
          <a:lstStyle/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לא רוצים להיות מאלה שמתעלמים מאמת זו ולא מפרשים נכונה את הזמנים.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לא רוצים להיות מאלה שעסוקים בסימני הסוף במקום לחיות את קריאתנו עד הסוף!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"צירי הלידה" הולכים ומתגברים בעוצמתם ותכיפותם.</a:t>
            </a:r>
          </a:p>
          <a:p>
            <a:pPr marL="0" indent="0" algn="ctr" rtl="1">
              <a:spcBef>
                <a:spcPts val="2400"/>
              </a:spcBef>
              <a:buClr>
                <a:schemeClr val="accent1">
                  <a:lumMod val="75000"/>
                </a:schemeClr>
              </a:buClr>
              <a:buNone/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 תקווה אחת בלבד: </a:t>
            </a: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ישוע המשיח!</a:t>
            </a:r>
            <a:r>
              <a:rPr lang="he-IL" sz="40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6652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בטבע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כִּי יָקוּם גּוֹי עַל גּוֹי וּמַמְלָכָה עַל מַמְלָכָה וְהָיָה </a:t>
            </a:r>
            <a:br>
              <a:rPr lang="nb-NO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רָעָב וְדֶבֶר וָרַעַשׁ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הֵנָּה וָהֵנָּה.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7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וְתִהְיֶינָה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רְעִידוֹת אֲדָמָה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גְּדוֹלוֹת וּבִמְקוֹמוֹת רַבִּים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רָעָב וְדֶבֶר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וְגַם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מוֹרָאִים וְאוֹתוֹת גְּדוֹלִים מִן הַשָּׁמַיִם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לוקס כ"א 11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2CD5578-B01B-4BA0-9E9E-41D7AE682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748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פוליטיים וגאו-פוליטיים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וְאַתֶּם עֲתִידִים לִשְׁמֹעַ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מִלְחָמוֹת וּשְׁמוּעוֹת מִלְחָמָה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שִׂימוּ לֵב, אַל </a:t>
            </a:r>
            <a:r>
              <a:rPr lang="he-IL" sz="36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תִּבָּהֲלו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ּ; כִּי צָרִיךְ לִהְיוֹת הַדָּבָר הַזֶּה, וּבְכָל זֹאת עוֹד לֹא בָּא הַקֵּץ.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גּוֹי יָקוּם עַל גּוֹי וּמַמְלָכָה עַל מַמְלָכָה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וְיִהְיוּ רָעָב וּרְעִידוֹת אֲדָמָה בִּמְקוֹמוֹת רַבִּים.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6-7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ישראל וירושלים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בלב התרחשויות אחרית הימים!  </a:t>
            </a:r>
          </a:p>
        </p:txBody>
      </p:sp>
    </p:spTree>
    <p:extLst>
      <p:ext uri="{BB962C8B-B14F-4D97-AF65-F5344CB8AC3E}">
        <p14:creationId xmlns:p14="http://schemas.microsoft.com/office/powerpoint/2010/main" val="118206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טכנולוגיים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וְאַתָּה דָנִיֵּאל, סְתֹם הַדְּבָרִים וַחֲתֹם הַסֵּפֶר עַד עֵת קֵץ; </a:t>
            </a:r>
            <a:r>
              <a:rPr lang="he-IL" sz="3600" b="1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יְשֹׁטְטו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ּ רַבִּים וְתִרְבֶּה הַדָּעַת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דניאל י"ב 4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היכולת להשפיע ולשלוט על כ"כ הרבה בני אדם ממקום/משטר אחד - מה שהיה דמיוני לא מזמן מעולם לא נראה כל-כך קרוב והגיוני...</a:t>
            </a:r>
          </a:p>
        </p:txBody>
      </p:sp>
    </p:spTree>
    <p:extLst>
      <p:ext uri="{BB962C8B-B14F-4D97-AF65-F5344CB8AC3E}">
        <p14:creationId xmlns:p14="http://schemas.microsoft.com/office/powerpoint/2010/main" val="228804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554351"/>
            <a:ext cx="8349444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מוסריים-חברתיים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כִּימֵי נֹחַ כֵּן יִהְיֶה בּוֹאוֹ שֶׁל בֶּן-הָאָדָם. כְּמוֹ שֶׁבַּיָּמִים קֹדֶם לַמַּבּוּל הָיוּ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אוֹכְלִים וְשׁוֹתִים וּמִתְחַתְּנִים 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עַד הַיּוֹם שֶׁנִּכְנַס נֹחַ </a:t>
            </a:r>
            <a:r>
              <a:rPr lang="he-IL" sz="36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לַתֵּבָה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וְלֹא יָדְעוּ עַד שֶׁבָּא הַמַּבּוּל וְסָחַף אֶת הַכֹּל, כָּךְ יִהְיֶה גַּם בּוֹאוֹ שֶׁל בֶּן-הָאָדָם.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37-39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זלזול באמת...</a:t>
            </a:r>
          </a:p>
        </p:txBody>
      </p:sp>
    </p:spTree>
    <p:extLst>
      <p:ext uri="{BB962C8B-B14F-4D97-AF65-F5344CB8AC3E}">
        <p14:creationId xmlns:p14="http://schemas.microsoft.com/office/powerpoint/2010/main" val="354830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554351"/>
            <a:ext cx="8349444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מוסריים-חברתיים</a:t>
            </a: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וְקֹדֶם כֹּל דְּעוּ זֹאת, שֶׁבְּאַחֲרִית הַיָּמִים יָבוֹאוּ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לֵצִים הַמִּתְהַלְכִים לְפִי </a:t>
            </a:r>
            <a:r>
              <a:rPr lang="he-IL" sz="3600" b="1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מַאֲוַיֵּיהֶם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הָאִישִׁיִּים וְיִתְלוֹצְצוּ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לֵאמֹר: "אֵיפֹה בּוֹאוֹ הַמֻּבְטָח? הֲרֵי מֵאָז שֶׁמֵּתוּ הָאָבוֹת הַכֹּל מַמְשִׁיךְ כְּמוֹ שֶׁהָיָה מֵרֵאשִׁית הַבְּרִיאָה!"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פטרוס ב' ג' 3-4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מתקפה על הנישואים והמשפחה! </a:t>
            </a:r>
          </a:p>
        </p:txBody>
      </p:sp>
    </p:spTree>
    <p:extLst>
      <p:ext uri="{BB962C8B-B14F-4D97-AF65-F5344CB8AC3E}">
        <p14:creationId xmlns:p14="http://schemas.microsoft.com/office/powerpoint/2010/main" val="327081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2554351"/>
            <a:ext cx="8349444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מוסריים-חברתיים</a:t>
            </a:r>
          </a:p>
          <a:p>
            <a:pPr algn="r" rtl="1">
              <a:lnSpc>
                <a:spcPts val="35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e-IL" sz="34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וְזֹאת דַּע לְךָ: בְּאַחֲרִית הַיָּמִים יָבוֹאוּ זְמַנִּים קָשִׁים, כִּי יִהְיוּ הָאֲנָשִׁים אוֹהֲבֵי עַצְמָם, אוֹהֲבֵי כֶּסֶף, </a:t>
            </a:r>
            <a:r>
              <a:rPr lang="he-IL" sz="34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גַּאַוְתָנִים</a:t>
            </a:r>
            <a:r>
              <a:rPr lang="he-IL" sz="34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שַׁחְצָנִים, מְגַדְּפִים, מַמְרִים אֶת פִּי הוֹרֵיהֶם, כְּפוּיֵי טוֹבָה, חַסְרֵי קְדֻּשָּׁה, </a:t>
            </a:r>
            <a:r>
              <a:rPr lang="he-IL" sz="3400" dirty="0" err="1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קְשׁוּחֵי</a:t>
            </a:r>
            <a:r>
              <a:rPr lang="he-IL" sz="34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לֵב, בִּלְתִּי מִתְרַצִּים, מַלְשִׁינִים, הוֹלְלִים, אַכְזָרִים, שׂוֹנְאֵי טוֹב, בּוֹגְדִים, פּוֹחֲזִים, יְהִירִים, אוֹהֲבִים תַּעֲנוּגוֹת יוֹתֵר מִשֶּׁהֵם אוֹהֲבִים אֶת אֱלֹהִים, לִכְאוֹרָה בַּעֲלֵי יִרְאַת שָׁמַיִם, אַךְ כּוֹפְרִים בְּתָקְפָּהּ. הִתְרַחֵק מֵאֵלֶּה.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טימותיאוס ב' ג' 1-5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711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A4F23A0-5544-4595-B6AD-47743330E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540920"/>
            <a:ext cx="7375161" cy="1899131"/>
          </a:xfrm>
        </p:spPr>
        <p:txBody>
          <a:bodyPr>
            <a:normAutofit/>
          </a:bodyPr>
          <a:lstStyle/>
          <a:p>
            <a:pPr algn="ctr" rtl="1">
              <a:lnSpc>
                <a:spcPts val="5000"/>
              </a:lnSpc>
              <a:spcBef>
                <a:spcPts val="1800"/>
              </a:spcBef>
            </a:pPr>
            <a: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אחרית הימים</a:t>
            </a:r>
            <a:br>
              <a:rPr lang="he-IL" sz="4800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</a:br>
            <a:r>
              <a:rPr lang="he-IL" sz="3600" b="1" dirty="0">
                <a:solidFill>
                  <a:srgbClr val="FFFFFF"/>
                </a:solidFill>
                <a:latin typeface="BN Golani" panose="02000000000000000000" pitchFamily="2" charset="-79"/>
                <a:cs typeface="BN Golani" panose="02000000000000000000" pitchFamily="2" charset="-79"/>
              </a:rPr>
              <a:t>צירי הלידה וסימני הקץ</a:t>
            </a:r>
            <a:endParaRPr lang="LID4096" sz="4800" b="1" dirty="0">
              <a:solidFill>
                <a:srgbClr val="FFFFFF"/>
              </a:solidFill>
              <a:latin typeface="BN Golani" panose="02000000000000000000" pitchFamily="2" charset="-79"/>
              <a:cs typeface="BN Golani" panose="02000000000000000000" pitchFamily="2" charset="-79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D9FD8-1F0B-4E6E-A197-FC72F2811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081" y="2554351"/>
            <a:ext cx="8297838" cy="4175061"/>
          </a:xfrm>
        </p:spPr>
        <p:txBody>
          <a:bodyPr>
            <a:noAutofit/>
          </a:bodyPr>
          <a:lstStyle/>
          <a:p>
            <a:pPr marL="0" indent="0" algn="ctr" rtl="1">
              <a:buClr>
                <a:schemeClr val="accent1">
                  <a:lumMod val="75000"/>
                </a:schemeClr>
              </a:buClr>
              <a:buNone/>
            </a:pPr>
            <a:r>
              <a:rPr lang="he-IL" sz="40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סימנים רוחניים</a:t>
            </a:r>
          </a:p>
          <a:p>
            <a:pPr lvl="0" algn="r" rtl="1">
              <a:lnSpc>
                <a:spcPts val="3800"/>
              </a:lnSpc>
              <a:buClr>
                <a:srgbClr val="A5300F">
                  <a:lumMod val="75000"/>
                </a:srgb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הֵשִׁיב יֵשׁוּעַ וְאָמַר לָהֶם: "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הִזָּהֲרוּ שֶׁלֹּא יַתְעֶה אֶתְכֶם אִישׁ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כִּי רַבִּים יָבוֹאוּ בִּשְׁמִי וְיֹאמְרוּ </a:t>
            </a:r>
            <a:br>
              <a:rPr lang="en-US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'אֲנִי הַמָּשִׁיחַ' וְיַתְעוּ רַבִּים.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4-5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ts val="3800"/>
              </a:lnSpc>
              <a:buClr>
                <a:schemeClr val="accent1">
                  <a:lumMod val="75000"/>
                </a:schemeClr>
              </a:buClr>
            </a:pP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ְבִיאֵי שֶׁקֶר יָקוּמוּ וְיַתְעוּ רַבִּים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11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>
              <a:lnSpc>
                <a:spcPts val="3800"/>
              </a:lnSpc>
              <a:buClr>
                <a:schemeClr val="accent1">
                  <a:lumMod val="75000"/>
                </a:schemeClr>
              </a:buClr>
            </a:pP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כִּי יָקוּמוּ מְשִׁיחֵי שֶׁקֶר וּנְבִיאֵי שֶׁקֶר וְיִתְּנוּ אוֹתוֹת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גְּדוֹלִים וּמוֹפְתִים כְּדֵי לְהַתְעוֹת, אִם אֶפְשָׁר, </a:t>
            </a:r>
            <a:r>
              <a:rPr lang="he-IL" sz="3600" b="1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גַּם אֶת הַבְּחִירִים</a:t>
            </a:r>
            <a:r>
              <a:rPr lang="he-IL" sz="36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  </a:t>
            </a:r>
            <a:r>
              <a:rPr lang="he-IL" sz="3200" dirty="0">
                <a:solidFill>
                  <a:srgbClr val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מתי כ"ד 24</a:t>
            </a:r>
            <a:endParaRPr lang="he-IL" sz="3600" dirty="0">
              <a:solidFill>
                <a:srgbClr val="0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5475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293</TotalTime>
  <Words>695</Words>
  <Application>Microsoft Office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BN Golani</vt:lpstr>
      <vt:lpstr>Calibri</vt:lpstr>
      <vt:lpstr>Calibri Light</vt:lpstr>
      <vt:lpstr>David</vt:lpstr>
      <vt:lpstr>1_Office Theme</vt:lpstr>
      <vt:lpstr>אחרית הימים  נו, אז מה?</vt:lpstr>
      <vt:lpstr>אחרית הימים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  <vt:lpstr>אחרית הימים צירי הלידה וסימני הקץ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Beit-Eliahu</dc:creator>
  <cp:lastModifiedBy>Shay Pinhassi</cp:lastModifiedBy>
  <cp:revision>26</cp:revision>
  <dcterms:created xsi:type="dcterms:W3CDTF">2009-03-24T21:37:51Z</dcterms:created>
  <dcterms:modified xsi:type="dcterms:W3CDTF">2020-07-26T09:57:09Z</dcterms:modified>
</cp:coreProperties>
</file>