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03" r:id="rId2"/>
    <p:sldId id="285" r:id="rId3"/>
    <p:sldId id="304" r:id="rId4"/>
    <p:sldId id="305" r:id="rId5"/>
    <p:sldId id="307" r:id="rId6"/>
    <p:sldId id="306" r:id="rId7"/>
    <p:sldId id="308" r:id="rId8"/>
    <p:sldId id="309" r:id="rId9"/>
    <p:sldId id="310" r:id="rId10"/>
    <p:sldId id="311" r:id="rId11"/>
  </p:sldIdLst>
  <p:sldSz cx="9144000" cy="6858000" type="screen4x3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7313"/>
    <a:srgbClr val="AACA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87" autoAdjust="0"/>
    <p:restoredTop sz="94561" autoAdjust="0"/>
  </p:normalViewPr>
  <p:slideViewPr>
    <p:cSldViewPr>
      <p:cViewPr varScale="1">
        <p:scale>
          <a:sx n="49" d="100"/>
          <a:sy n="49" d="100"/>
        </p:scale>
        <p:origin x="653" y="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923FE174-3DD6-4BCF-88DD-E68928C321C5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1"/>
            <a:ext cx="4301543" cy="339884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8" y="6456611"/>
            <a:ext cx="4301543" cy="339884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BE130C83-C63F-4ED6-A927-AABFA9491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73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914" cy="340202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137" y="0"/>
            <a:ext cx="4301913" cy="340202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AB3C54EA-9A02-49E9-B238-288FE17AE66F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04" tIns="45752" rIns="91504" bIns="4575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506" y="3228737"/>
            <a:ext cx="7941627" cy="3058636"/>
          </a:xfrm>
          <a:prstGeom prst="rect">
            <a:avLst/>
          </a:prstGeom>
        </p:spPr>
        <p:txBody>
          <a:bodyPr vert="horz" lIns="91504" tIns="45752" rIns="91504" bIns="4575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5884"/>
            <a:ext cx="4301914" cy="340202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137" y="6455884"/>
            <a:ext cx="4301913" cy="340202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4002A2FA-CD3C-4DF2-A1E6-47F2F62D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24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450-E3BD-429B-B107-5F9B9A1ABEEE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DC00-5724-40C0-9BBF-43A1B59E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63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450-E3BD-429B-B107-5F9B9A1ABEEE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DC00-5724-40C0-9BBF-43A1B59E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693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450-E3BD-429B-B107-5F9B9A1ABEEE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DC00-5724-40C0-9BBF-43A1B59E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78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450-E3BD-429B-B107-5F9B9A1ABEEE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DC00-5724-40C0-9BBF-43A1B59E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667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450-E3BD-429B-B107-5F9B9A1ABEEE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DC00-5724-40C0-9BBF-43A1B59E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694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450-E3BD-429B-B107-5F9B9A1ABEEE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DC00-5724-40C0-9BBF-43A1B59E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8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450-E3BD-429B-B107-5F9B9A1ABEEE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DC00-5724-40C0-9BBF-43A1B59E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8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450-E3BD-429B-B107-5F9B9A1ABEEE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DC00-5724-40C0-9BBF-43A1B59E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86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450-E3BD-429B-B107-5F9B9A1ABEEE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DC00-5724-40C0-9BBF-43A1B59E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1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450-E3BD-429B-B107-5F9B9A1ABEEE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DC00-5724-40C0-9BBF-43A1B59E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566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450-E3BD-429B-B107-5F9B9A1ABEEE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DC00-5724-40C0-9BBF-43A1B59E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181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50450-E3BD-429B-B107-5F9B9A1ABEEE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4DC00-5724-40C0-9BBF-43A1B59E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39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153400" cy="924475"/>
          </a:xfrm>
        </p:spPr>
        <p:txBody>
          <a:bodyPr>
            <a:normAutofit/>
          </a:bodyPr>
          <a:lstStyle/>
          <a:p>
            <a:pPr rtl="1"/>
            <a:r>
              <a:rPr lang="he-IL" sz="4000" b="1" dirty="0"/>
              <a:t>חזון ותלמידות</a:t>
            </a:r>
            <a:endParaRPr lang="he-IL" sz="4000" b="1" dirty="0">
              <a:latin typeface="Tahoma" panose="020B0604030504040204" pitchFamily="34" charset="0"/>
              <a:ea typeface="Tahoma" panose="020B0604030504040204" pitchFamily="34" charset="0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11036"/>
            <a:ext cx="8534400" cy="5465964"/>
          </a:xfrm>
        </p:spPr>
        <p:txBody>
          <a:bodyPr anchor="t" anchorCtr="0">
            <a:noAutofit/>
          </a:bodyPr>
          <a:lstStyle/>
          <a:p>
            <a:pPr marL="0" lvl="0" algn="r" rtl="1"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יָּשְׁבָה לְרַגְלֵי הָאָדוֹן וְשָׁמְעָה אֶת דְּבָרוֹ. </a:t>
            </a:r>
            <a:br>
              <a:rPr lang="en-US" sz="3600" dirty="0">
                <a:solidFill>
                  <a:prstClr val="black"/>
                </a:solidFill>
              </a:rPr>
            </a:br>
            <a:r>
              <a:rPr lang="he-IL" sz="3600">
                <a:solidFill>
                  <a:prstClr val="black"/>
                </a:solidFill>
              </a:rPr>
              <a:t>   </a:t>
            </a:r>
            <a:r>
              <a:rPr lang="he-IL" sz="2800">
                <a:solidFill>
                  <a:prstClr val="black"/>
                </a:solidFill>
              </a:rPr>
              <a:t>(לוקס </a:t>
            </a:r>
            <a:r>
              <a:rPr lang="he-IL" sz="2800" dirty="0">
                <a:solidFill>
                  <a:prstClr val="black"/>
                </a:solidFill>
              </a:rPr>
              <a:t>י' 39)</a:t>
            </a:r>
            <a:endParaRPr lang="he-IL" sz="3600" dirty="0">
              <a:solidFill>
                <a:prstClr val="black"/>
              </a:solidFill>
            </a:endParaRPr>
          </a:p>
          <a:p>
            <a:pPr marL="0" lvl="0" algn="r" rtl="1"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תלמידות היא ב-</a:t>
            </a:r>
            <a:r>
              <a:rPr lang="en-US" sz="3600" dirty="0">
                <a:solidFill>
                  <a:prstClr val="black"/>
                </a:solidFill>
              </a:rPr>
              <a:t>DNA</a:t>
            </a:r>
            <a:r>
              <a:rPr lang="he-IL" sz="3600" dirty="0">
                <a:solidFill>
                  <a:prstClr val="black"/>
                </a:solidFill>
              </a:rPr>
              <a:t> של הקהילה.</a:t>
            </a:r>
            <a:br>
              <a:rPr lang="en-US" sz="3600" dirty="0">
                <a:solidFill>
                  <a:prstClr val="black"/>
                </a:solidFill>
              </a:rPr>
            </a:br>
            <a:r>
              <a:rPr lang="he-IL" sz="3600" dirty="0">
                <a:solidFill>
                  <a:prstClr val="black"/>
                </a:solidFill>
              </a:rPr>
              <a:t>   זה להיות או לא להיות! </a:t>
            </a:r>
          </a:p>
          <a:p>
            <a:pPr marL="0" lvl="0" algn="r" rtl="1"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חשוב לחדש את החזון של האדון.</a:t>
            </a:r>
          </a:p>
        </p:txBody>
      </p:sp>
    </p:spTree>
    <p:extLst>
      <p:ext uri="{BB962C8B-B14F-4D97-AF65-F5344CB8AC3E}">
        <p14:creationId xmlns:p14="http://schemas.microsoft.com/office/powerpoint/2010/main" val="3594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153400" cy="924475"/>
          </a:xfrm>
        </p:spPr>
        <p:txBody>
          <a:bodyPr>
            <a:normAutofit/>
          </a:bodyPr>
          <a:lstStyle/>
          <a:p>
            <a:pPr rtl="1"/>
            <a:r>
              <a:rPr lang="he-IL" sz="4000" b="1" dirty="0"/>
              <a:t>חזון ותלמידות</a:t>
            </a:r>
            <a:endParaRPr lang="he-IL" sz="4000" b="1" dirty="0">
              <a:latin typeface="Tahoma" panose="020B0604030504040204" pitchFamily="34" charset="0"/>
              <a:ea typeface="Tahoma" panose="020B0604030504040204" pitchFamily="34" charset="0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11036"/>
            <a:ext cx="8534400" cy="5465964"/>
          </a:xfrm>
        </p:spPr>
        <p:txBody>
          <a:bodyPr anchor="t" anchorCtr="0">
            <a:noAutofit/>
          </a:bodyPr>
          <a:lstStyle/>
          <a:p>
            <a:pPr marL="0" lvl="0" indent="0" algn="ctr" rtl="1">
              <a:spcBef>
                <a:spcPts val="1800"/>
              </a:spcBef>
              <a:buClr>
                <a:srgbClr val="E77313"/>
              </a:buClr>
              <a:buSzPct val="100000"/>
              <a:buNone/>
            </a:pPr>
            <a:r>
              <a:rPr lang="he-IL" sz="3600" b="1" dirty="0">
                <a:solidFill>
                  <a:srgbClr val="E77313"/>
                </a:solidFill>
              </a:rPr>
              <a:t>בְּאֵין חָזוֹן, יִפָּרַע עָם; וְשֹׁמֵר תּוֹרָה אַשְׁרֵהוּ.</a:t>
            </a:r>
            <a:r>
              <a:rPr lang="he-IL" sz="3600" dirty="0">
                <a:solidFill>
                  <a:srgbClr val="E77313"/>
                </a:solidFill>
              </a:rPr>
              <a:t> </a:t>
            </a:r>
            <a:br>
              <a:rPr lang="en-US" sz="3600" dirty="0">
                <a:solidFill>
                  <a:srgbClr val="E77313"/>
                </a:solidFill>
              </a:rPr>
            </a:br>
            <a:r>
              <a:rPr lang="he-IL" sz="2800" dirty="0">
                <a:solidFill>
                  <a:srgbClr val="E77313"/>
                </a:solidFill>
              </a:rPr>
              <a:t>(משלי כ"ט 18)</a:t>
            </a:r>
            <a:endParaRPr lang="he-IL" sz="3600" dirty="0">
              <a:solidFill>
                <a:srgbClr val="E77313"/>
              </a:solidFill>
            </a:endParaRPr>
          </a:p>
          <a:p>
            <a:pPr marL="0" lvl="0" indent="0" algn="ctr" rtl="1">
              <a:spcBef>
                <a:spcPts val="1800"/>
              </a:spcBef>
              <a:buClr>
                <a:srgbClr val="E77313"/>
              </a:buClr>
              <a:buSzPct val="100000"/>
              <a:buNone/>
            </a:pPr>
            <a:r>
              <a:rPr lang="he-IL" sz="3600" dirty="0">
                <a:solidFill>
                  <a:prstClr val="black"/>
                </a:solidFill>
              </a:rPr>
              <a:t>מה מצב החזון של האדון בחייך?</a:t>
            </a:r>
          </a:p>
          <a:p>
            <a:pPr marL="0" lvl="0" indent="0" algn="ctr" rtl="1">
              <a:spcBef>
                <a:spcPts val="1800"/>
              </a:spcBef>
              <a:buClr>
                <a:srgbClr val="E77313"/>
              </a:buClr>
              <a:buSzPct val="100000"/>
              <a:buNone/>
            </a:pPr>
            <a:endParaRPr lang="he-IL" sz="3600" dirty="0">
              <a:solidFill>
                <a:prstClr val="black"/>
              </a:solidFill>
            </a:endParaRPr>
          </a:p>
          <a:p>
            <a:pPr marL="0" lvl="0" indent="0" algn="ctr" rtl="1">
              <a:spcBef>
                <a:spcPts val="1200"/>
              </a:spcBef>
              <a:buClr>
                <a:srgbClr val="E77313"/>
              </a:buClr>
              <a:buSzPct val="100000"/>
              <a:buNone/>
            </a:pPr>
            <a:r>
              <a:rPr lang="he-IL" sz="3600" dirty="0">
                <a:solidFill>
                  <a:prstClr val="black"/>
                </a:solidFill>
              </a:rPr>
              <a:t>דְּרָכֶיךָ יְהוָה הוֹדִיעֵנִי, </a:t>
            </a:r>
            <a:r>
              <a:rPr lang="he-IL" sz="3600" dirty="0" err="1">
                <a:solidFill>
                  <a:prstClr val="black"/>
                </a:solidFill>
              </a:rPr>
              <a:t>אֹרְחוֹתֶיך</a:t>
            </a:r>
            <a:r>
              <a:rPr lang="he-IL" sz="3600" dirty="0">
                <a:solidFill>
                  <a:prstClr val="black"/>
                </a:solidFill>
              </a:rPr>
              <a:t>ָ לַמְּדֵנִי. </a:t>
            </a:r>
            <a:br>
              <a:rPr lang="en-US" sz="3600" dirty="0">
                <a:solidFill>
                  <a:prstClr val="black"/>
                </a:solidFill>
              </a:rPr>
            </a:br>
            <a:r>
              <a:rPr lang="he-IL" sz="3600" dirty="0">
                <a:solidFill>
                  <a:prstClr val="black"/>
                </a:solidFill>
              </a:rPr>
              <a:t>הַדְרִיכֵנִי בַאֲמִתֶּךָ, וְלַמְּדֵנִי. </a:t>
            </a:r>
            <a:br>
              <a:rPr lang="en-US" sz="3600" dirty="0">
                <a:solidFill>
                  <a:prstClr val="black"/>
                </a:solidFill>
              </a:rPr>
            </a:br>
            <a:r>
              <a:rPr lang="he-IL" sz="3600" dirty="0">
                <a:solidFill>
                  <a:prstClr val="black"/>
                </a:solidFill>
              </a:rPr>
              <a:t>כִּי אַתָּה אֱלֹהֵי יִשְׁעִי, אוֹתְךָ </a:t>
            </a:r>
            <a:r>
              <a:rPr lang="he-IL" sz="3600" dirty="0" err="1">
                <a:solidFill>
                  <a:prstClr val="black"/>
                </a:solidFill>
              </a:rPr>
              <a:t>קִוִּיתִי</a:t>
            </a:r>
            <a:r>
              <a:rPr lang="he-IL" sz="3600" dirty="0">
                <a:solidFill>
                  <a:prstClr val="black"/>
                </a:solidFill>
              </a:rPr>
              <a:t> כָּל הַיּוֹם. </a:t>
            </a:r>
          </a:p>
          <a:p>
            <a:pPr marL="0" lvl="0" indent="0" algn="ctr" rtl="1">
              <a:spcBef>
                <a:spcPts val="1200"/>
              </a:spcBef>
              <a:buClr>
                <a:srgbClr val="E77313"/>
              </a:buClr>
              <a:buSzPct val="100000"/>
              <a:buNone/>
            </a:pPr>
            <a:r>
              <a:rPr lang="he-IL" sz="2800" dirty="0">
                <a:solidFill>
                  <a:prstClr val="black"/>
                </a:solidFill>
              </a:rPr>
              <a:t>(תהילים כ"ה 4-5)</a:t>
            </a:r>
            <a:endParaRPr lang="he-IL" sz="3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302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rmAutofit/>
          </a:bodyPr>
          <a:lstStyle/>
          <a:p>
            <a:pPr algn="ctr" defTabSz="914400" rtl="1" eaLnBrk="1" latinLnBrk="0" hangingPunct="1">
              <a:spcBef>
                <a:spcPct val="0"/>
              </a:spcBef>
              <a:buNone/>
            </a:pPr>
            <a:r>
              <a:rPr lang="he-IL" sz="4000" b="1" u="sng" dirty="0">
                <a:solidFill>
                  <a:srgbClr val="E77313"/>
                </a:solidFill>
              </a:rPr>
              <a:t>החזון של קהילת בית אליהו</a:t>
            </a:r>
            <a:endParaRPr lang="en-US" sz="4000" b="1" u="sng" dirty="0">
              <a:solidFill>
                <a:srgbClr val="E77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81400"/>
            <a:ext cx="5867400" cy="2392363"/>
          </a:xfrm>
        </p:spPr>
        <p:txBody>
          <a:bodyPr>
            <a:normAutofit/>
          </a:bodyPr>
          <a:lstStyle/>
          <a:p>
            <a:pPr algn="r" rtl="1">
              <a:buClr>
                <a:srgbClr val="E77313"/>
              </a:buClr>
            </a:pPr>
            <a:r>
              <a:rPr lang="he-IL" sz="3600" dirty="0"/>
              <a:t>לגדול כלפי </a:t>
            </a:r>
            <a:r>
              <a:rPr lang="he-IL" sz="4000" b="1" dirty="0">
                <a:solidFill>
                  <a:srgbClr val="AACA34"/>
                </a:solidFill>
              </a:rPr>
              <a:t>מעלה</a:t>
            </a:r>
            <a:endParaRPr lang="he-IL" sz="3600" b="1" dirty="0">
              <a:solidFill>
                <a:srgbClr val="AACA34"/>
              </a:solidFill>
            </a:endParaRPr>
          </a:p>
          <a:p>
            <a:pPr algn="r" rtl="1">
              <a:buClr>
                <a:srgbClr val="E77313"/>
              </a:buClr>
            </a:pPr>
            <a:r>
              <a:rPr lang="he-IL" sz="3600" dirty="0"/>
              <a:t>לגדול כלפי </a:t>
            </a:r>
            <a:r>
              <a:rPr lang="he-IL" sz="4000" b="1" dirty="0">
                <a:solidFill>
                  <a:srgbClr val="AACA34"/>
                </a:solidFill>
              </a:rPr>
              <a:t>פנים</a:t>
            </a:r>
            <a:endParaRPr lang="he-IL" sz="3600" b="1" dirty="0">
              <a:solidFill>
                <a:srgbClr val="AACA34"/>
              </a:solidFill>
            </a:endParaRPr>
          </a:p>
          <a:p>
            <a:pPr algn="r" rtl="1">
              <a:buClr>
                <a:srgbClr val="E77313"/>
              </a:buClr>
            </a:pPr>
            <a:r>
              <a:rPr lang="he-IL" sz="3600" dirty="0"/>
              <a:t>לגדול כלפי </a:t>
            </a:r>
            <a:r>
              <a:rPr lang="he-IL" sz="4000" b="1" dirty="0">
                <a:solidFill>
                  <a:srgbClr val="AACA34"/>
                </a:solidFill>
              </a:rPr>
              <a:t>חוץ</a:t>
            </a:r>
            <a:endParaRPr lang="he-IL" sz="3600" b="1" dirty="0">
              <a:solidFill>
                <a:srgbClr val="AACA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34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153400" cy="924475"/>
          </a:xfrm>
        </p:spPr>
        <p:txBody>
          <a:bodyPr>
            <a:normAutofit/>
          </a:bodyPr>
          <a:lstStyle/>
          <a:p>
            <a:pPr rtl="1"/>
            <a:r>
              <a:rPr lang="he-IL" sz="4000" b="1" dirty="0"/>
              <a:t>חזון ותלמידות</a:t>
            </a:r>
            <a:endParaRPr lang="he-IL" sz="4000" b="1" dirty="0">
              <a:latin typeface="Tahoma" panose="020B0604030504040204" pitchFamily="34" charset="0"/>
              <a:ea typeface="Tahoma" panose="020B0604030504040204" pitchFamily="34" charset="0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11036"/>
            <a:ext cx="8534400" cy="5465964"/>
          </a:xfrm>
        </p:spPr>
        <p:txBody>
          <a:bodyPr anchor="t" anchorCtr="0">
            <a:noAutofit/>
          </a:bodyPr>
          <a:lstStyle/>
          <a:p>
            <a:pPr marL="0" lvl="0" indent="0" algn="r" rtl="1">
              <a:spcBef>
                <a:spcPts val="1800"/>
              </a:spcBef>
              <a:buClr>
                <a:srgbClr val="E77313"/>
              </a:buClr>
              <a:buSzPct val="100000"/>
              <a:buNone/>
            </a:pPr>
            <a:r>
              <a:rPr lang="he-IL" sz="3600" dirty="0">
                <a:solidFill>
                  <a:prstClr val="black"/>
                </a:solidFill>
              </a:rPr>
              <a:t>		   </a:t>
            </a:r>
            <a:r>
              <a:rPr lang="he-IL" sz="3600" dirty="0">
                <a:solidFill>
                  <a:srgbClr val="E77313"/>
                </a:solidFill>
              </a:rPr>
              <a:t>איך זה לחיות </a:t>
            </a:r>
            <a:r>
              <a:rPr lang="he-IL" sz="3600" b="1" dirty="0">
                <a:solidFill>
                  <a:srgbClr val="E77313"/>
                </a:solidFill>
              </a:rPr>
              <a:t>ללא</a:t>
            </a:r>
            <a:r>
              <a:rPr lang="he-IL" sz="3600" dirty="0">
                <a:solidFill>
                  <a:srgbClr val="E77313"/>
                </a:solidFill>
              </a:rPr>
              <a:t> </a:t>
            </a:r>
            <a:r>
              <a:rPr lang="he-IL" sz="3600" b="1" dirty="0">
                <a:solidFill>
                  <a:srgbClr val="E77313"/>
                </a:solidFill>
              </a:rPr>
              <a:t>חזון?</a:t>
            </a:r>
            <a:r>
              <a:rPr lang="he-IL" sz="3600" dirty="0">
                <a:solidFill>
                  <a:srgbClr val="E77313"/>
                </a:solidFill>
              </a:rPr>
              <a:t> </a:t>
            </a:r>
          </a:p>
          <a:p>
            <a:pPr marL="2171700" lvl="5" algn="r" rtl="1">
              <a:spcBef>
                <a:spcPts val="600"/>
              </a:spcBef>
              <a:buClr>
                <a:srgbClr val="E77313"/>
              </a:buClr>
              <a:buSzPct val="100000"/>
            </a:pPr>
            <a:r>
              <a:rPr lang="he-IL" sz="3200" dirty="0">
                <a:solidFill>
                  <a:prstClr val="black"/>
                </a:solidFill>
              </a:rPr>
              <a:t> לא רואים טוב</a:t>
            </a:r>
          </a:p>
          <a:p>
            <a:pPr marL="2171700" lvl="5" algn="r" rtl="1">
              <a:spcBef>
                <a:spcPts val="600"/>
              </a:spcBef>
              <a:buClr>
                <a:srgbClr val="E77313"/>
              </a:buClr>
              <a:buSzPct val="100000"/>
            </a:pPr>
            <a:r>
              <a:rPr lang="he-IL" sz="3200" dirty="0">
                <a:solidFill>
                  <a:prstClr val="black"/>
                </a:solidFill>
              </a:rPr>
              <a:t> לא רואים נכון</a:t>
            </a:r>
          </a:p>
          <a:p>
            <a:pPr marL="2171700" lvl="5" algn="r" rtl="1">
              <a:spcBef>
                <a:spcPts val="600"/>
              </a:spcBef>
              <a:buClr>
                <a:srgbClr val="E77313"/>
              </a:buClr>
              <a:buSzPct val="100000"/>
            </a:pPr>
            <a:r>
              <a:rPr lang="he-IL" sz="3200" dirty="0">
                <a:solidFill>
                  <a:prstClr val="black"/>
                </a:solidFill>
              </a:rPr>
              <a:t> אין כיוון ברור</a:t>
            </a:r>
          </a:p>
          <a:p>
            <a:pPr marL="2171700" lvl="5" algn="r" rtl="1">
              <a:spcBef>
                <a:spcPts val="600"/>
              </a:spcBef>
              <a:buClr>
                <a:srgbClr val="E77313"/>
              </a:buClr>
              <a:buSzPct val="100000"/>
            </a:pPr>
            <a:r>
              <a:rPr lang="he-IL" sz="3200" dirty="0">
                <a:solidFill>
                  <a:prstClr val="black"/>
                </a:solidFill>
              </a:rPr>
              <a:t> אין ציפיות</a:t>
            </a:r>
          </a:p>
          <a:p>
            <a:pPr marL="2171700" lvl="5" algn="r" rtl="1">
              <a:spcBef>
                <a:spcPts val="600"/>
              </a:spcBef>
              <a:buClr>
                <a:srgbClr val="E77313"/>
              </a:buClr>
              <a:buSzPct val="100000"/>
            </a:pPr>
            <a:r>
              <a:rPr lang="he-IL" sz="3200" dirty="0">
                <a:solidFill>
                  <a:prstClr val="black"/>
                </a:solidFill>
              </a:rPr>
              <a:t> אין סיפוק</a:t>
            </a:r>
          </a:p>
          <a:p>
            <a:pPr marL="2171700" lvl="5" algn="r" rtl="1">
              <a:spcBef>
                <a:spcPts val="600"/>
              </a:spcBef>
              <a:buClr>
                <a:srgbClr val="E77313"/>
              </a:buClr>
              <a:buSzPct val="100000"/>
            </a:pPr>
            <a:r>
              <a:rPr lang="he-IL" sz="3200" dirty="0">
                <a:solidFill>
                  <a:prstClr val="black"/>
                </a:solidFill>
              </a:rPr>
              <a:t> אין אחדות</a:t>
            </a:r>
          </a:p>
          <a:p>
            <a:pPr marL="2171700" lvl="5" algn="r" rtl="1">
              <a:spcBef>
                <a:spcPts val="600"/>
              </a:spcBef>
              <a:buClr>
                <a:srgbClr val="E77313"/>
              </a:buClr>
              <a:buSzPct val="100000"/>
            </a:pPr>
            <a:r>
              <a:rPr lang="he-IL" sz="3200" dirty="0">
                <a:solidFill>
                  <a:prstClr val="black"/>
                </a:solidFill>
              </a:rPr>
              <a:t> קל להישבר ולוותר</a:t>
            </a:r>
          </a:p>
          <a:p>
            <a:pPr marL="2171700" lvl="5" algn="r" rtl="1">
              <a:spcBef>
                <a:spcPts val="600"/>
              </a:spcBef>
              <a:buClr>
                <a:srgbClr val="E77313"/>
              </a:buClr>
              <a:buSzPct val="100000"/>
            </a:pPr>
            <a:r>
              <a:rPr lang="he-IL" sz="3200" dirty="0">
                <a:solidFill>
                  <a:prstClr val="black"/>
                </a:solidFill>
              </a:rPr>
              <a:t> אין יציבות</a:t>
            </a:r>
          </a:p>
        </p:txBody>
      </p:sp>
    </p:spTree>
    <p:extLst>
      <p:ext uri="{BB962C8B-B14F-4D97-AF65-F5344CB8AC3E}">
        <p14:creationId xmlns:p14="http://schemas.microsoft.com/office/powerpoint/2010/main" val="4182022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153400" cy="924475"/>
          </a:xfrm>
        </p:spPr>
        <p:txBody>
          <a:bodyPr>
            <a:normAutofit/>
          </a:bodyPr>
          <a:lstStyle/>
          <a:p>
            <a:pPr rtl="1"/>
            <a:r>
              <a:rPr lang="he-IL" sz="4000" b="1" dirty="0"/>
              <a:t>חזון ותלמידות</a:t>
            </a:r>
            <a:endParaRPr lang="he-IL" sz="4000" b="1" dirty="0">
              <a:latin typeface="Tahoma" panose="020B0604030504040204" pitchFamily="34" charset="0"/>
              <a:ea typeface="Tahoma" panose="020B0604030504040204" pitchFamily="34" charset="0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11036"/>
            <a:ext cx="8534400" cy="5465964"/>
          </a:xfrm>
        </p:spPr>
        <p:txBody>
          <a:bodyPr anchor="t" anchorCtr="0">
            <a:noAutofit/>
          </a:bodyPr>
          <a:lstStyle/>
          <a:p>
            <a:pPr marL="0" lvl="0" indent="0" algn="r" rtl="1">
              <a:spcBef>
                <a:spcPts val="1800"/>
              </a:spcBef>
              <a:buClr>
                <a:srgbClr val="E77313"/>
              </a:buClr>
              <a:buSzPct val="100000"/>
              <a:buNone/>
            </a:pPr>
            <a:r>
              <a:rPr lang="he-IL" sz="3600" dirty="0">
                <a:solidFill>
                  <a:prstClr val="black"/>
                </a:solidFill>
              </a:rPr>
              <a:t>		   </a:t>
            </a:r>
            <a:r>
              <a:rPr lang="he-IL" sz="3600" dirty="0">
                <a:solidFill>
                  <a:srgbClr val="E77313"/>
                </a:solidFill>
              </a:rPr>
              <a:t>איך זה לחיות </a:t>
            </a:r>
            <a:r>
              <a:rPr lang="he-IL" sz="3600" b="1" dirty="0">
                <a:solidFill>
                  <a:srgbClr val="E77313"/>
                </a:solidFill>
              </a:rPr>
              <a:t>עם חזון? </a:t>
            </a:r>
          </a:p>
          <a:p>
            <a:pPr marL="2171700" lvl="5" algn="r" rtl="1">
              <a:spcBef>
                <a:spcPts val="600"/>
              </a:spcBef>
              <a:buClr>
                <a:srgbClr val="E77313"/>
              </a:buClr>
              <a:buSzPct val="100000"/>
            </a:pPr>
            <a:r>
              <a:rPr lang="he-IL" sz="3200" dirty="0">
                <a:solidFill>
                  <a:prstClr val="black"/>
                </a:solidFill>
              </a:rPr>
              <a:t> רואים טוב ונכון</a:t>
            </a:r>
          </a:p>
          <a:p>
            <a:pPr marL="2171700" lvl="5" algn="r" rtl="1">
              <a:spcBef>
                <a:spcPts val="600"/>
              </a:spcBef>
              <a:buClr>
                <a:srgbClr val="E77313"/>
              </a:buClr>
              <a:buSzPct val="100000"/>
            </a:pPr>
            <a:r>
              <a:rPr lang="he-IL" sz="3200" dirty="0">
                <a:solidFill>
                  <a:prstClr val="black"/>
                </a:solidFill>
              </a:rPr>
              <a:t> מאוחדים במטרה</a:t>
            </a:r>
          </a:p>
          <a:p>
            <a:pPr marL="2171700" lvl="5" algn="r" rtl="1">
              <a:spcBef>
                <a:spcPts val="600"/>
              </a:spcBef>
              <a:buClr>
                <a:srgbClr val="E77313"/>
              </a:buClr>
              <a:buSzPct val="100000"/>
            </a:pPr>
            <a:r>
              <a:rPr lang="he-IL" sz="3200" dirty="0">
                <a:solidFill>
                  <a:prstClr val="black"/>
                </a:solidFill>
              </a:rPr>
              <a:t> מאוחדים בהליכה לעבר המטרה</a:t>
            </a:r>
          </a:p>
          <a:p>
            <a:pPr marL="2171700" lvl="5" algn="r" rtl="1">
              <a:spcBef>
                <a:spcPts val="600"/>
              </a:spcBef>
              <a:buClr>
                <a:srgbClr val="E77313"/>
              </a:buClr>
              <a:buSzPct val="100000"/>
            </a:pPr>
            <a:r>
              <a:rPr lang="he-IL" sz="3200" dirty="0">
                <a:solidFill>
                  <a:prstClr val="black"/>
                </a:solidFill>
              </a:rPr>
              <a:t> יש סיפוק אמיתי</a:t>
            </a:r>
          </a:p>
          <a:p>
            <a:pPr marL="2171700" lvl="5" algn="r" rtl="1">
              <a:spcBef>
                <a:spcPts val="600"/>
              </a:spcBef>
              <a:buClr>
                <a:srgbClr val="E77313"/>
              </a:buClr>
              <a:buSzPct val="100000"/>
            </a:pPr>
            <a:r>
              <a:rPr lang="he-IL" sz="3200" dirty="0">
                <a:solidFill>
                  <a:prstClr val="black"/>
                </a:solidFill>
              </a:rPr>
              <a:t> יש שמחה והתלהבות</a:t>
            </a:r>
          </a:p>
          <a:p>
            <a:pPr marL="2171700" lvl="5" algn="r" rtl="1">
              <a:spcBef>
                <a:spcPts val="600"/>
              </a:spcBef>
              <a:buClr>
                <a:srgbClr val="E77313"/>
              </a:buClr>
              <a:buSzPct val="100000"/>
            </a:pPr>
            <a:r>
              <a:rPr lang="he-IL" sz="3200" dirty="0">
                <a:solidFill>
                  <a:prstClr val="black"/>
                </a:solidFill>
              </a:rPr>
              <a:t> יש אכפתיות ורצון לשרת</a:t>
            </a:r>
          </a:p>
          <a:p>
            <a:pPr marL="2171700" lvl="5" algn="r" rtl="1">
              <a:spcBef>
                <a:spcPts val="600"/>
              </a:spcBef>
              <a:buClr>
                <a:srgbClr val="E77313"/>
              </a:buClr>
              <a:buSzPct val="100000"/>
            </a:pPr>
            <a:r>
              <a:rPr lang="he-IL" sz="3200" dirty="0">
                <a:solidFill>
                  <a:prstClr val="black"/>
                </a:solidFill>
              </a:rPr>
              <a:t> יש יציבות</a:t>
            </a:r>
          </a:p>
          <a:p>
            <a:pPr marL="2171700" lvl="5" algn="r" rtl="1">
              <a:spcBef>
                <a:spcPts val="600"/>
              </a:spcBef>
              <a:buClr>
                <a:srgbClr val="E77313"/>
              </a:buClr>
              <a:buSzPct val="100000"/>
            </a:pP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he-IL" sz="3200" dirty="0">
                <a:solidFill>
                  <a:prstClr val="black"/>
                </a:solidFill>
              </a:rPr>
              <a:t>קל יותר להתמיד ולהתמודד</a:t>
            </a:r>
          </a:p>
        </p:txBody>
      </p:sp>
    </p:spTree>
    <p:extLst>
      <p:ext uri="{BB962C8B-B14F-4D97-AF65-F5344CB8AC3E}">
        <p14:creationId xmlns:p14="http://schemas.microsoft.com/office/powerpoint/2010/main" val="2307462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153400" cy="924475"/>
          </a:xfrm>
        </p:spPr>
        <p:txBody>
          <a:bodyPr>
            <a:normAutofit/>
          </a:bodyPr>
          <a:lstStyle/>
          <a:p>
            <a:pPr rtl="1"/>
            <a:r>
              <a:rPr lang="he-IL" sz="4000" b="1" dirty="0"/>
              <a:t>חזון ותלמידות</a:t>
            </a:r>
            <a:endParaRPr lang="he-IL" sz="4000" b="1" dirty="0">
              <a:latin typeface="Tahoma" panose="020B0604030504040204" pitchFamily="34" charset="0"/>
              <a:ea typeface="Tahoma" panose="020B0604030504040204" pitchFamily="34" charset="0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11036"/>
            <a:ext cx="8534400" cy="5465964"/>
          </a:xfrm>
        </p:spPr>
        <p:txBody>
          <a:bodyPr anchor="t" anchorCtr="0">
            <a:noAutofit/>
          </a:bodyPr>
          <a:lstStyle/>
          <a:p>
            <a:pPr marL="0" lvl="0" indent="0" algn="ctr" rtl="1">
              <a:spcBef>
                <a:spcPts val="1800"/>
              </a:spcBef>
              <a:buClr>
                <a:srgbClr val="E77313"/>
              </a:buClr>
              <a:buSzPct val="100000"/>
              <a:buNone/>
            </a:pPr>
            <a:r>
              <a:rPr lang="he-IL" sz="3600" b="1" dirty="0">
                <a:solidFill>
                  <a:srgbClr val="E77313"/>
                </a:solidFill>
              </a:rPr>
              <a:t>בְּאֵין חָזוֹן, יִפָּרַע עָם; וְשֹׁמֵר תּוֹרָה אַשְׁרֵהוּ. </a:t>
            </a:r>
            <a:br>
              <a:rPr lang="en-US" sz="3600" b="1" dirty="0">
                <a:solidFill>
                  <a:srgbClr val="E77313"/>
                </a:solidFill>
              </a:rPr>
            </a:br>
            <a:r>
              <a:rPr lang="he-IL" sz="2800" dirty="0">
                <a:solidFill>
                  <a:srgbClr val="E77313"/>
                </a:solidFill>
              </a:rPr>
              <a:t>(משלי כ"ט 18)</a:t>
            </a:r>
            <a:endParaRPr lang="he-IL" sz="3600" dirty="0">
              <a:solidFill>
                <a:srgbClr val="E77313"/>
              </a:solidFill>
            </a:endParaRPr>
          </a:p>
          <a:p>
            <a:pPr marL="0" lvl="0" algn="r" rtl="1"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אין חזון ואין תלמידות ללא דבר ה' בחיינו.</a:t>
            </a:r>
          </a:p>
          <a:p>
            <a:pPr marL="0" lvl="0" algn="r" rtl="1"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מהות דבר ה' היא </a:t>
            </a:r>
            <a:r>
              <a:rPr lang="he-IL" sz="3600" b="1" dirty="0">
                <a:solidFill>
                  <a:prstClr val="black"/>
                </a:solidFill>
              </a:rPr>
              <a:t>מערכת היחסים איתו</a:t>
            </a:r>
            <a:r>
              <a:rPr lang="he-IL" sz="3600" dirty="0">
                <a:solidFill>
                  <a:prstClr val="black"/>
                </a:solidFill>
              </a:rPr>
              <a:t>.</a:t>
            </a:r>
          </a:p>
          <a:p>
            <a:pPr marL="0" lvl="0" algn="r" rtl="1"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לא ידע ומידע, אלא </a:t>
            </a:r>
            <a:r>
              <a:rPr lang="he-IL" sz="3600" b="1" dirty="0">
                <a:solidFill>
                  <a:prstClr val="black"/>
                </a:solidFill>
              </a:rPr>
              <a:t>דעת ה'</a:t>
            </a:r>
            <a:r>
              <a:rPr lang="he-IL" sz="3600" dirty="0">
                <a:solidFill>
                  <a:prstClr val="black"/>
                </a:solidFill>
              </a:rPr>
              <a:t>! </a:t>
            </a:r>
          </a:p>
          <a:p>
            <a:pPr marL="0" lvl="0" algn="r" rtl="1"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תהילים קי"ט 10-13</a:t>
            </a:r>
          </a:p>
          <a:p>
            <a:pPr marL="0" lvl="0" algn="r" rtl="1"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תהילים כ"ה 4-5</a:t>
            </a:r>
          </a:p>
          <a:p>
            <a:pPr marL="0" lvl="0" algn="r" rtl="1"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"הפלס" של חיינו הכרחי בחיינו!</a:t>
            </a:r>
          </a:p>
        </p:txBody>
      </p:sp>
    </p:spTree>
    <p:extLst>
      <p:ext uri="{BB962C8B-B14F-4D97-AF65-F5344CB8AC3E}">
        <p14:creationId xmlns:p14="http://schemas.microsoft.com/office/powerpoint/2010/main" val="701159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153400" cy="924475"/>
          </a:xfrm>
        </p:spPr>
        <p:txBody>
          <a:bodyPr>
            <a:normAutofit/>
          </a:bodyPr>
          <a:lstStyle/>
          <a:p>
            <a:pPr rtl="1"/>
            <a:r>
              <a:rPr lang="he-IL" sz="4000" b="1" dirty="0"/>
              <a:t>חזון ותלמידות</a:t>
            </a:r>
            <a:endParaRPr lang="he-IL" sz="4000" b="1" dirty="0">
              <a:latin typeface="Tahoma" panose="020B0604030504040204" pitchFamily="34" charset="0"/>
              <a:ea typeface="Tahoma" panose="020B0604030504040204" pitchFamily="34" charset="0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11036"/>
            <a:ext cx="8534400" cy="5465964"/>
          </a:xfrm>
        </p:spPr>
        <p:txBody>
          <a:bodyPr anchor="t" anchorCtr="0">
            <a:noAutofit/>
          </a:bodyPr>
          <a:lstStyle/>
          <a:p>
            <a:pPr marL="0" lvl="0" indent="0" algn="ctr" rtl="1">
              <a:spcBef>
                <a:spcPts val="1800"/>
              </a:spcBef>
              <a:buClr>
                <a:srgbClr val="E77313"/>
              </a:buClr>
              <a:buSzPct val="100000"/>
              <a:buNone/>
            </a:pPr>
            <a:r>
              <a:rPr lang="he-IL" sz="3600" b="1" dirty="0">
                <a:solidFill>
                  <a:srgbClr val="E77313"/>
                </a:solidFill>
              </a:rPr>
              <a:t>בְּאֵין חָזוֹן, יִפָּרַע עָם; וְשֹׁמֵר תּוֹרָה אַשְׁרֵהוּ. </a:t>
            </a:r>
            <a:br>
              <a:rPr lang="en-US" sz="3600" b="1" dirty="0">
                <a:solidFill>
                  <a:srgbClr val="E77313"/>
                </a:solidFill>
              </a:rPr>
            </a:br>
            <a:r>
              <a:rPr lang="he-IL" sz="2800" dirty="0">
                <a:solidFill>
                  <a:srgbClr val="E77313"/>
                </a:solidFill>
              </a:rPr>
              <a:t>(משלי כ"ט 18)</a:t>
            </a:r>
            <a:endParaRPr lang="he-IL" sz="3600" dirty="0">
              <a:solidFill>
                <a:srgbClr val="E77313"/>
              </a:solidFill>
            </a:endParaRPr>
          </a:p>
          <a:p>
            <a:pPr lvl="0" algn="r" rtl="1"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"</a:t>
            </a:r>
            <a:r>
              <a:rPr lang="he-IL" sz="3600" b="1" dirty="0">
                <a:solidFill>
                  <a:prstClr val="black"/>
                </a:solidFill>
              </a:rPr>
              <a:t>אוֹתְךָ </a:t>
            </a:r>
            <a:r>
              <a:rPr lang="he-IL" sz="3600" b="1" dirty="0" err="1">
                <a:solidFill>
                  <a:prstClr val="black"/>
                </a:solidFill>
              </a:rPr>
              <a:t>קִוִּיתִי</a:t>
            </a:r>
            <a:r>
              <a:rPr lang="he-IL" sz="3600" b="1" dirty="0">
                <a:solidFill>
                  <a:prstClr val="black"/>
                </a:solidFill>
              </a:rPr>
              <a:t> כָּל הַיּוֹם</a:t>
            </a:r>
            <a:r>
              <a:rPr lang="he-IL" sz="3600" dirty="0">
                <a:solidFill>
                  <a:prstClr val="black"/>
                </a:solidFill>
              </a:rPr>
              <a:t>." </a:t>
            </a:r>
          </a:p>
          <a:p>
            <a:pPr marL="0" lvl="0" algn="r" rtl="1"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היית רוצה להיות משהו אחר מלבד תלמיד?   </a:t>
            </a:r>
          </a:p>
          <a:p>
            <a:pPr marL="0" lvl="0" algn="r" rtl="1"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האם יש לך שאיפה יותר נעלית מזו?  </a:t>
            </a:r>
          </a:p>
          <a:p>
            <a:pPr marL="0" lvl="0" algn="r" rtl="1"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היית מאחל משהו יקר יותר לילדיך, משפחתך, </a:t>
            </a:r>
            <a:br>
              <a:rPr lang="en-US" sz="3600" dirty="0">
                <a:solidFill>
                  <a:prstClr val="black"/>
                </a:solidFill>
              </a:rPr>
            </a:br>
            <a:r>
              <a:rPr lang="he-IL" sz="3600" dirty="0">
                <a:solidFill>
                  <a:prstClr val="black"/>
                </a:solidFill>
              </a:rPr>
              <a:t>  חבריך? </a:t>
            </a:r>
          </a:p>
        </p:txBody>
      </p:sp>
    </p:spTree>
    <p:extLst>
      <p:ext uri="{BB962C8B-B14F-4D97-AF65-F5344CB8AC3E}">
        <p14:creationId xmlns:p14="http://schemas.microsoft.com/office/powerpoint/2010/main" val="173973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153400" cy="924475"/>
          </a:xfrm>
        </p:spPr>
        <p:txBody>
          <a:bodyPr>
            <a:normAutofit/>
          </a:bodyPr>
          <a:lstStyle/>
          <a:p>
            <a:pPr rtl="1"/>
            <a:r>
              <a:rPr lang="he-IL" sz="4000" b="1" dirty="0"/>
              <a:t>חזון ותלמידות</a:t>
            </a:r>
            <a:endParaRPr lang="he-IL" sz="4000" b="1" dirty="0">
              <a:latin typeface="Tahoma" panose="020B0604030504040204" pitchFamily="34" charset="0"/>
              <a:ea typeface="Tahoma" panose="020B0604030504040204" pitchFamily="34" charset="0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11036"/>
            <a:ext cx="8534400" cy="5465964"/>
          </a:xfrm>
        </p:spPr>
        <p:txBody>
          <a:bodyPr anchor="t" anchorCtr="0">
            <a:noAutofit/>
          </a:bodyPr>
          <a:lstStyle/>
          <a:p>
            <a:pPr marL="0" lvl="0" indent="0" algn="ctr" rtl="1">
              <a:spcBef>
                <a:spcPts val="1800"/>
              </a:spcBef>
              <a:buClr>
                <a:srgbClr val="E77313"/>
              </a:buClr>
              <a:buSzPct val="100000"/>
              <a:buNone/>
            </a:pPr>
            <a:r>
              <a:rPr lang="he-IL" sz="3600" b="1" dirty="0">
                <a:solidFill>
                  <a:srgbClr val="E77313"/>
                </a:solidFill>
              </a:rPr>
              <a:t>בְּאֵין חָזוֹן, יִפָּרַע עָם; וְשֹׁמֵר תּוֹרָה אַשְׁרֵהוּ. </a:t>
            </a:r>
            <a:br>
              <a:rPr lang="en-US" sz="3600" b="1" dirty="0">
                <a:solidFill>
                  <a:srgbClr val="E77313"/>
                </a:solidFill>
              </a:rPr>
            </a:br>
            <a:r>
              <a:rPr lang="he-IL" sz="2800" dirty="0">
                <a:solidFill>
                  <a:srgbClr val="E77313"/>
                </a:solidFill>
              </a:rPr>
              <a:t>(משלי כ"ט 18)</a:t>
            </a:r>
            <a:endParaRPr lang="he-IL" sz="3600" dirty="0">
              <a:solidFill>
                <a:srgbClr val="E77313"/>
              </a:solidFill>
            </a:endParaRPr>
          </a:p>
          <a:p>
            <a:pPr marL="0" lvl="0" algn="r" rtl="1"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"וְאָהַבְתָּ אֶת יהוה </a:t>
            </a:r>
            <a:r>
              <a:rPr lang="he-IL" sz="3600" dirty="0" err="1">
                <a:solidFill>
                  <a:prstClr val="black"/>
                </a:solidFill>
              </a:rPr>
              <a:t>אֱלֹהֶיך</a:t>
            </a:r>
            <a:r>
              <a:rPr lang="he-IL" sz="3600" dirty="0">
                <a:solidFill>
                  <a:prstClr val="black"/>
                </a:solidFill>
              </a:rPr>
              <a:t>ָ."</a:t>
            </a:r>
          </a:p>
          <a:p>
            <a:pPr marL="0" lvl="0" algn="r" rtl="1">
              <a:spcBef>
                <a:spcPts val="12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ישוע לא בא להקים בית ספר, אלא מערכת </a:t>
            </a:r>
            <a:br>
              <a:rPr lang="en-US" sz="3600" dirty="0">
                <a:solidFill>
                  <a:prstClr val="black"/>
                </a:solidFill>
              </a:rPr>
            </a:br>
            <a:r>
              <a:rPr lang="he-IL" sz="3600" dirty="0">
                <a:solidFill>
                  <a:prstClr val="black"/>
                </a:solidFill>
              </a:rPr>
              <a:t>   יחסים אישית איתו! </a:t>
            </a:r>
          </a:p>
          <a:p>
            <a:pPr marL="0" lvl="0" algn="r" rtl="1">
              <a:spcBef>
                <a:spcPts val="12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תלמידי ישוע לא למדו לתואר מסויים, אלא </a:t>
            </a:r>
            <a:br>
              <a:rPr lang="en-US" sz="3600" dirty="0">
                <a:solidFill>
                  <a:prstClr val="black"/>
                </a:solidFill>
              </a:rPr>
            </a:br>
            <a:r>
              <a:rPr lang="he-IL" sz="3600" dirty="0">
                <a:solidFill>
                  <a:prstClr val="black"/>
                </a:solidFill>
              </a:rPr>
              <a:t>   למערכת יחסים מסויימת.</a:t>
            </a:r>
          </a:p>
          <a:p>
            <a:pPr marL="0" lvl="0" algn="r" rtl="1">
              <a:spcBef>
                <a:spcPts val="12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הם לא גדלו רק בידע וחוכמה, אלא גדלו </a:t>
            </a:r>
            <a:br>
              <a:rPr lang="en-US" sz="3600" dirty="0">
                <a:solidFill>
                  <a:prstClr val="black"/>
                </a:solidFill>
              </a:rPr>
            </a:br>
            <a:r>
              <a:rPr lang="he-IL" sz="3600" dirty="0">
                <a:solidFill>
                  <a:prstClr val="black"/>
                </a:solidFill>
              </a:rPr>
              <a:t>   באהבה, מחוייבות וקשר לאדון.</a:t>
            </a:r>
          </a:p>
        </p:txBody>
      </p:sp>
    </p:spTree>
    <p:extLst>
      <p:ext uri="{BB962C8B-B14F-4D97-AF65-F5344CB8AC3E}">
        <p14:creationId xmlns:p14="http://schemas.microsoft.com/office/powerpoint/2010/main" val="293660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153400" cy="924475"/>
          </a:xfrm>
        </p:spPr>
        <p:txBody>
          <a:bodyPr>
            <a:normAutofit/>
          </a:bodyPr>
          <a:lstStyle/>
          <a:p>
            <a:pPr rtl="1"/>
            <a:r>
              <a:rPr lang="he-IL" sz="4000" b="1" dirty="0"/>
              <a:t>חזון ותלמידות</a:t>
            </a:r>
            <a:endParaRPr lang="he-IL" sz="4000" b="1" dirty="0">
              <a:latin typeface="Tahoma" panose="020B0604030504040204" pitchFamily="34" charset="0"/>
              <a:ea typeface="Tahoma" panose="020B0604030504040204" pitchFamily="34" charset="0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11036"/>
            <a:ext cx="8534400" cy="5465964"/>
          </a:xfrm>
        </p:spPr>
        <p:txBody>
          <a:bodyPr anchor="t" anchorCtr="0">
            <a:noAutofit/>
          </a:bodyPr>
          <a:lstStyle/>
          <a:p>
            <a:pPr marL="0" lvl="0" indent="0" algn="ctr" rtl="1">
              <a:spcBef>
                <a:spcPts val="1800"/>
              </a:spcBef>
              <a:buClr>
                <a:srgbClr val="E77313"/>
              </a:buClr>
              <a:buSzPct val="100000"/>
              <a:buNone/>
            </a:pPr>
            <a:r>
              <a:rPr lang="he-IL" sz="3600" b="1" dirty="0">
                <a:solidFill>
                  <a:srgbClr val="E77313"/>
                </a:solidFill>
              </a:rPr>
              <a:t>בְּאֵין חָזוֹן, יִפָּרַע עָם; וְשֹׁמֵר תּוֹרָה אַשְׁרֵהוּ.</a:t>
            </a:r>
            <a:r>
              <a:rPr lang="he-IL" sz="3600" dirty="0">
                <a:solidFill>
                  <a:srgbClr val="E77313"/>
                </a:solidFill>
              </a:rPr>
              <a:t> </a:t>
            </a:r>
            <a:br>
              <a:rPr lang="en-US" sz="3600" dirty="0">
                <a:solidFill>
                  <a:srgbClr val="E77313"/>
                </a:solidFill>
              </a:rPr>
            </a:br>
            <a:r>
              <a:rPr lang="he-IL" sz="2800" dirty="0">
                <a:solidFill>
                  <a:srgbClr val="E77313"/>
                </a:solidFill>
              </a:rPr>
              <a:t>(משלי כ"ט 18)</a:t>
            </a:r>
            <a:endParaRPr lang="he-IL" sz="3600" dirty="0">
              <a:solidFill>
                <a:srgbClr val="E77313"/>
              </a:solidFill>
            </a:endParaRPr>
          </a:p>
          <a:p>
            <a:pPr marL="0" lvl="0" algn="r" rtl="1"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b="1" dirty="0">
                <a:solidFill>
                  <a:prstClr val="black"/>
                </a:solidFill>
              </a:rPr>
              <a:t>לשמור ולציית</a:t>
            </a:r>
          </a:p>
          <a:p>
            <a:pPr marL="0" lvl="0" algn="r" rtl="1"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מתי כ"ח 19-20</a:t>
            </a:r>
          </a:p>
          <a:p>
            <a:pPr marL="0" lvl="0" algn="r" rtl="1">
              <a:spcBef>
                <a:spcPts val="12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דבר ה' לא זקוק להגנה ולשמירה שלך! </a:t>
            </a:r>
          </a:p>
          <a:p>
            <a:pPr marL="0" lvl="0" algn="r" rtl="1">
              <a:spcBef>
                <a:spcPts val="12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תהילים קמ"ו 6: ... הַשֹּׁמֵר אֱמֶת לְעוֹלָם! </a:t>
            </a:r>
          </a:p>
          <a:p>
            <a:pPr marL="0" lvl="0" algn="r" rtl="1">
              <a:spcBef>
                <a:spcPts val="12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יש את מי שאשריו ויש את מי שלא...</a:t>
            </a:r>
          </a:p>
        </p:txBody>
      </p:sp>
    </p:spTree>
    <p:extLst>
      <p:ext uri="{BB962C8B-B14F-4D97-AF65-F5344CB8AC3E}">
        <p14:creationId xmlns:p14="http://schemas.microsoft.com/office/powerpoint/2010/main" val="1016662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153400" cy="924475"/>
          </a:xfrm>
        </p:spPr>
        <p:txBody>
          <a:bodyPr>
            <a:normAutofit/>
          </a:bodyPr>
          <a:lstStyle/>
          <a:p>
            <a:pPr rtl="1"/>
            <a:r>
              <a:rPr lang="he-IL" sz="4000" b="1" dirty="0"/>
              <a:t>חזון ותלמידות</a:t>
            </a:r>
            <a:endParaRPr lang="he-IL" sz="4000" b="1" dirty="0">
              <a:latin typeface="Tahoma" panose="020B0604030504040204" pitchFamily="34" charset="0"/>
              <a:ea typeface="Tahoma" panose="020B0604030504040204" pitchFamily="34" charset="0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11036"/>
            <a:ext cx="8534400" cy="5465964"/>
          </a:xfrm>
        </p:spPr>
        <p:txBody>
          <a:bodyPr anchor="t" anchorCtr="0">
            <a:noAutofit/>
          </a:bodyPr>
          <a:lstStyle/>
          <a:p>
            <a:pPr marL="0" lvl="0" indent="0" algn="ctr" rtl="1">
              <a:spcBef>
                <a:spcPts val="1800"/>
              </a:spcBef>
              <a:buClr>
                <a:srgbClr val="E77313"/>
              </a:buClr>
              <a:buSzPct val="100000"/>
              <a:buNone/>
            </a:pPr>
            <a:r>
              <a:rPr lang="he-IL" sz="3600" b="1" dirty="0">
                <a:solidFill>
                  <a:srgbClr val="E77313"/>
                </a:solidFill>
              </a:rPr>
              <a:t>בְּאֵין חָזוֹן, יִפָּרַע עָם; וְשֹׁמֵר תּוֹרָה אַשְׁרֵהוּ.</a:t>
            </a:r>
            <a:r>
              <a:rPr lang="he-IL" sz="3600" dirty="0">
                <a:solidFill>
                  <a:srgbClr val="E77313"/>
                </a:solidFill>
              </a:rPr>
              <a:t> </a:t>
            </a:r>
            <a:br>
              <a:rPr lang="en-US" sz="3600" dirty="0">
                <a:solidFill>
                  <a:srgbClr val="E77313"/>
                </a:solidFill>
              </a:rPr>
            </a:br>
            <a:r>
              <a:rPr lang="he-IL" sz="2800" dirty="0">
                <a:solidFill>
                  <a:srgbClr val="E77313"/>
                </a:solidFill>
              </a:rPr>
              <a:t>(משלי כ"ט 18)</a:t>
            </a:r>
            <a:endParaRPr lang="he-IL" sz="3600" dirty="0">
              <a:solidFill>
                <a:srgbClr val="E77313"/>
              </a:solidFill>
            </a:endParaRPr>
          </a:p>
          <a:p>
            <a:pPr marL="0" lvl="0" algn="r" rtl="1">
              <a:lnSpc>
                <a:spcPts val="4000"/>
              </a:lnSpc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האם יש מקום גבוה יותר עבורך מאשר </a:t>
            </a:r>
            <a:br>
              <a:rPr lang="en-US" sz="3600" dirty="0">
                <a:solidFill>
                  <a:prstClr val="black"/>
                </a:solidFill>
              </a:rPr>
            </a:br>
            <a:r>
              <a:rPr lang="he-IL" sz="3600" dirty="0">
                <a:solidFill>
                  <a:prstClr val="black"/>
                </a:solidFill>
              </a:rPr>
              <a:t>   פה/שם למטה לרגלי האדון ישוע? </a:t>
            </a:r>
          </a:p>
          <a:p>
            <a:pPr marL="0" lvl="0" algn="r" rtl="1">
              <a:lnSpc>
                <a:spcPts val="4000"/>
              </a:lnSpc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האם יש מקום גבוה יותר שבו אתה יכול </a:t>
            </a:r>
            <a:br>
              <a:rPr lang="en-US" sz="3600" dirty="0">
                <a:solidFill>
                  <a:prstClr val="black"/>
                </a:solidFill>
              </a:rPr>
            </a:br>
            <a:r>
              <a:rPr lang="he-IL" sz="3600" dirty="0">
                <a:solidFill>
                  <a:prstClr val="black"/>
                </a:solidFill>
              </a:rPr>
              <a:t>   להתחבר עם אחים ואחיות מאשר פה/שם   </a:t>
            </a:r>
            <a:br>
              <a:rPr lang="en-US" sz="3600" dirty="0">
                <a:solidFill>
                  <a:prstClr val="black"/>
                </a:solidFill>
              </a:rPr>
            </a:br>
            <a:r>
              <a:rPr lang="he-IL" sz="3600" dirty="0">
                <a:solidFill>
                  <a:prstClr val="black"/>
                </a:solidFill>
              </a:rPr>
              <a:t>   למטה לרגלי האדון ישוע?  </a:t>
            </a:r>
          </a:p>
          <a:p>
            <a:pPr marL="0" lvl="0" algn="r" rtl="1">
              <a:lnSpc>
                <a:spcPts val="4000"/>
              </a:lnSpc>
              <a:spcBef>
                <a:spcPts val="1800"/>
              </a:spcBef>
              <a:buClr>
                <a:srgbClr val="E77313"/>
              </a:buClr>
              <a:buSzPct val="100000"/>
            </a:pPr>
            <a:r>
              <a:rPr lang="he-IL" sz="3600" dirty="0">
                <a:solidFill>
                  <a:prstClr val="black"/>
                </a:solidFill>
              </a:rPr>
              <a:t>האם יש מקום גבוה יותר אליו אתה יכול לקחת </a:t>
            </a:r>
            <a:br>
              <a:rPr lang="en-US" sz="3600" dirty="0">
                <a:solidFill>
                  <a:prstClr val="black"/>
                </a:solidFill>
              </a:rPr>
            </a:br>
            <a:r>
              <a:rPr lang="he-IL" sz="3600" dirty="0">
                <a:solidFill>
                  <a:prstClr val="black"/>
                </a:solidFill>
              </a:rPr>
              <a:t>   אחרים מאשר למטה לרגלי האדון ישוע?</a:t>
            </a:r>
          </a:p>
        </p:txBody>
      </p:sp>
    </p:spTree>
    <p:extLst>
      <p:ext uri="{BB962C8B-B14F-4D97-AF65-F5344CB8AC3E}">
        <p14:creationId xmlns:p14="http://schemas.microsoft.com/office/powerpoint/2010/main" val="1564505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3742</TotalTime>
  <Words>500</Words>
  <Application>Microsoft Office PowerPoint</Application>
  <PresentationFormat>On-screen Show (4:3)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Tahoma</vt:lpstr>
      <vt:lpstr>Office Theme</vt:lpstr>
      <vt:lpstr>חזון ותלמידות</vt:lpstr>
      <vt:lpstr>החזון של קהילת בית אליהו</vt:lpstr>
      <vt:lpstr>חזון ותלמידות</vt:lpstr>
      <vt:lpstr>חזון ותלמידות</vt:lpstr>
      <vt:lpstr>חזון ותלמידות</vt:lpstr>
      <vt:lpstr>חזון ותלמידות</vt:lpstr>
      <vt:lpstr>חזון ותלמידות</vt:lpstr>
      <vt:lpstr>חזון ותלמידות</vt:lpstr>
      <vt:lpstr>חזון ותלמידות</vt:lpstr>
      <vt:lpstr>חזון ותלמידות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Shmuel</dc:creator>
  <cp:lastModifiedBy>Shmuel Aweida</cp:lastModifiedBy>
  <cp:revision>895</cp:revision>
  <cp:lastPrinted>2020-01-03T08:07:42Z</cp:lastPrinted>
  <dcterms:created xsi:type="dcterms:W3CDTF">2017-03-03T12:09:38Z</dcterms:created>
  <dcterms:modified xsi:type="dcterms:W3CDTF">2020-01-04T07:22:24Z</dcterms:modified>
</cp:coreProperties>
</file>