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3" r:id="rId1"/>
  </p:sldMasterIdLst>
  <p:notesMasterIdLst>
    <p:notesMasterId r:id="rId12"/>
  </p:notesMasterIdLst>
  <p:sldIdLst>
    <p:sldId id="323" r:id="rId2"/>
    <p:sldId id="324" r:id="rId3"/>
    <p:sldId id="325" r:id="rId4"/>
    <p:sldId id="326" r:id="rId5"/>
    <p:sldId id="259" r:id="rId6"/>
    <p:sldId id="261" r:id="rId7"/>
    <p:sldId id="260" r:id="rId8"/>
    <p:sldId id="262" r:id="rId9"/>
    <p:sldId id="327" r:id="rId10"/>
    <p:sldId id="328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4A48EF-1992-4D50-8647-2BFF1819F42B}" type="datetimeFigureOut">
              <a:rPr lang="he-IL" smtClean="0"/>
              <a:pPr/>
              <a:t>ט"ז/אייר/תש"ף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3F28DF-6418-4325-B8A6-0EEC684B698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364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5179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3798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670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70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56309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80299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6994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1760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0089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852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210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969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993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629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908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7436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266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11F3-EC75-4870-A40B-CF3950207704}" type="datetimeFigureOut">
              <a:rPr lang="LID4096" smtClean="0"/>
              <a:t>05/10/2020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B19F8-167C-4B52-AD4C-DD346118B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89531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10411-B66A-4DC5-AF27-9F453EE4B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039" y="114296"/>
            <a:ext cx="4735286" cy="3445328"/>
          </a:xfrm>
        </p:spPr>
        <p:txBody>
          <a:bodyPr>
            <a:normAutofit/>
          </a:bodyPr>
          <a:lstStyle/>
          <a:p>
            <a:pPr rtl="1">
              <a:spcBef>
                <a:spcPts val="1800"/>
              </a:spcBef>
              <a:spcAft>
                <a:spcPts val="0"/>
              </a:spcAft>
            </a:pPr>
            <a:r>
              <a:rPr lang="he-IL" sz="4000" dirty="0">
                <a:solidFill>
                  <a:srgbClr val="FF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חיים לנוכח כל מיני הבטחות</a:t>
            </a:r>
            <a:br>
              <a:rPr lang="he-IL" sz="4000" dirty="0">
                <a:solidFill>
                  <a:srgbClr val="FF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lang="he-IL" sz="3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he-IL" sz="40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הבטחות</a:t>
            </a:r>
            <a:r>
              <a:rPr lang="he-IL" sz="4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של אלוהים </a:t>
            </a:r>
            <a:br>
              <a:rPr lang="he-IL" sz="4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he-IL" sz="4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מול </a:t>
            </a:r>
            <a:br>
              <a:rPr lang="he-IL" sz="4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he-IL" sz="4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הבטחות אחרות</a:t>
            </a:r>
            <a:endParaRPr lang="LID4096" sz="3600" b="0" dirty="0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E1BDEC1-072A-4E5D-A096-AFFB4007E4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" b="15477"/>
          <a:stretch/>
        </p:blipFill>
        <p:spPr>
          <a:xfrm>
            <a:off x="220648" y="457201"/>
            <a:ext cx="3547150" cy="6008918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17" name="Picture 1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2654EA1-A7B1-47BE-80B8-E8F60F89D1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3" b="64605"/>
          <a:stretch/>
        </p:blipFill>
        <p:spPr>
          <a:xfrm>
            <a:off x="1289957" y="3788229"/>
            <a:ext cx="7453498" cy="29554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45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800B-B7C6-478C-A723-F78A409F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246348"/>
            <a:ext cx="8079288" cy="956152"/>
          </a:xfrm>
        </p:spPr>
        <p:txBody>
          <a:bodyPr>
            <a:noAutofit/>
          </a:bodyPr>
          <a:lstStyle/>
          <a:p>
            <a:pPr rtl="1"/>
            <a:r>
              <a:rPr lang="he-IL" sz="4000" b="0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+mn-cs"/>
              </a:rPr>
              <a:t>דבר ה' אליך הבוקר:</a:t>
            </a:r>
            <a:endParaRPr lang="LID4096" sz="3600" b="0" dirty="0">
              <a:solidFill>
                <a:srgbClr val="FFFF99"/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A880-61F5-4612-9CE0-BBA2F69A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252603"/>
            <a:ext cx="8079287" cy="4972833"/>
          </a:xfrm>
        </p:spPr>
        <p:txBody>
          <a:bodyPr>
            <a:noAutofit/>
          </a:bodyPr>
          <a:lstStyle/>
          <a:p>
            <a:pPr marL="1979613" indent="-363538" algn="r" rtl="1">
              <a:lnSpc>
                <a:spcPts val="4000"/>
              </a:lnSpc>
              <a:spcBef>
                <a:spcPts val="6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</a:rPr>
              <a:t>האמן בי!</a:t>
            </a:r>
          </a:p>
          <a:p>
            <a:pPr marL="1979613" indent="-363538" algn="r" rtl="1">
              <a:lnSpc>
                <a:spcPts val="4000"/>
              </a:lnSpc>
              <a:spcBef>
                <a:spcPts val="6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</a:rPr>
              <a:t>אל תירא! </a:t>
            </a:r>
          </a:p>
          <a:p>
            <a:pPr marL="1979613" indent="-363538" algn="r" rtl="1">
              <a:lnSpc>
                <a:spcPts val="4000"/>
              </a:lnSpc>
              <a:spcBef>
                <a:spcPts val="6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</a:rPr>
              <a:t>אני המגן שלך!</a:t>
            </a:r>
          </a:p>
          <a:p>
            <a:pPr marL="1979613" indent="-363538" algn="r" rtl="1">
              <a:lnSpc>
                <a:spcPts val="4000"/>
              </a:lnSpc>
              <a:spcBef>
                <a:spcPts val="6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</a:rPr>
              <a:t>אתה לא תפסיד! </a:t>
            </a:r>
            <a:endParaRPr lang="he-IL" sz="3600" b="1" dirty="0">
              <a:effectLst/>
            </a:endParaRPr>
          </a:p>
          <a:p>
            <a:pPr marL="0" indent="0" algn="ctr" rtl="1">
              <a:lnSpc>
                <a:spcPts val="4400"/>
              </a:lnSpc>
              <a:spcBef>
                <a:spcPts val="3600"/>
              </a:spcBef>
              <a:buNone/>
            </a:pPr>
            <a:r>
              <a:rPr lang="he-IL" sz="4000" b="1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אַל תִּירָא                     , אָנֹכִי מָגֵן לָךְ. </a:t>
            </a:r>
            <a:br>
              <a:rPr lang="en-US" sz="4000" b="1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sz="4000" b="1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שְׂכָרְךָ הַרְבֵּה מְאֹד.</a:t>
            </a:r>
          </a:p>
          <a:p>
            <a:pPr marL="0" indent="0" algn="ctr" rtl="1">
              <a:lnSpc>
                <a:spcPts val="4000"/>
              </a:lnSpc>
              <a:spcBef>
                <a:spcPts val="3600"/>
              </a:spcBef>
              <a:buNone/>
            </a:pPr>
            <a:r>
              <a:rPr lang="he-IL" sz="4000" dirty="0">
                <a:effectLst/>
                <a:latin typeface="David" panose="020E0502060401010101" pitchFamily="34" charset="-79"/>
              </a:rPr>
              <a:t>באיזה צד של המגן אתה חי?</a:t>
            </a:r>
            <a:endParaRPr lang="LID4096" sz="4000" dirty="0">
              <a:effectLst/>
              <a:latin typeface="David" panose="020E0502060401010101" pitchFamily="34" charset="-79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BC359C-2337-4668-8B60-1FA7E13F26A3}"/>
              </a:ext>
            </a:extLst>
          </p:cNvPr>
          <p:cNvCxnSpPr>
            <a:cxnSpLocks/>
          </p:cNvCxnSpPr>
          <p:nvPr/>
        </p:nvCxnSpPr>
        <p:spPr>
          <a:xfrm>
            <a:off x="3883068" y="4471792"/>
            <a:ext cx="2192055" cy="0"/>
          </a:xfrm>
          <a:prstGeom prst="line">
            <a:avLst/>
          </a:prstGeom>
          <a:ln w="19050" cap="flat" cmpd="sng" algn="ctr">
            <a:solidFill>
              <a:srgbClr val="FFFF9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91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10411-B66A-4DC5-AF27-9F453EE4B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347" y="651352"/>
            <a:ext cx="7773308" cy="5661765"/>
          </a:xfrm>
        </p:spPr>
        <p:txBody>
          <a:bodyPr>
            <a:noAutofit/>
          </a:bodyPr>
          <a:lstStyle/>
          <a:p>
            <a:pPr rtl="1">
              <a:spcBef>
                <a:spcPts val="1800"/>
              </a:spcBef>
              <a:spcAft>
                <a:spcPts val="0"/>
              </a:spcAft>
            </a:pPr>
            <a:r>
              <a:rPr lang="he-IL" sz="3600" dirty="0">
                <a:solidFill>
                  <a:srgbClr val="FF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בראשית ט"ו 1-6</a:t>
            </a:r>
            <a:br>
              <a:rPr lang="he-IL" sz="3600" dirty="0">
                <a:solidFill>
                  <a:srgbClr val="FF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sz="3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אַחַר הַדְּבָרִים הָאֵלֶּה הָיָה דְבַר יְהוָה אֶל אַבְרָם בַּמַּחֲזֶה לֵאמֹר: אַל תִּירָא אַבְרָם, אָנֹכִי מָגֵן לָךְ. שְׂכָרְךָ הַרְבֵּה מְאֹד. וַיֹּאמֶר אַבְרָם: אֲדֹנָי יְהוִה מַה </a:t>
            </a:r>
            <a:r>
              <a:rPr lang="he-IL" sz="36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תִּתֶּן</a:t>
            </a:r>
            <a:r>
              <a:rPr lang="he-IL" sz="3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לִי וְאָנֹכִי הוֹלֵךְ עֲרִירִי, וּבֶן מֶשֶׁק בֵּיתִי הוּא דַּמֶּשֶׂק אֱלִיעֶזֶר. וַיֹּאמֶר אַבְרָם: הֵן לִי לֹא </a:t>
            </a:r>
            <a:r>
              <a:rPr lang="he-IL" sz="36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נָתַתָּה</a:t>
            </a:r>
            <a:r>
              <a:rPr lang="he-IL" sz="3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זָרַע, וְהִנֵּה בֶן-בֵּיתִי יוֹרֵשׁ אֹתִי. וְהִנֵּה דְבַר יְהוָה אֵלָיו לֵאמֹר: לֹא יִירָשְׁךָ זֶה, כִּי אִם אֲשֶׁר יֵצֵא מִמֵּעֶיךָ, הוּא יִירָשֶׁךָ. וַיּוֹצֵא אֹתוֹ הַחוּצָה, וַיֹּאמֶר: הַבֶּט נָא </a:t>
            </a:r>
            <a:r>
              <a:rPr lang="he-IL" sz="36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הַשָּׁמַיְמָה</a:t>
            </a:r>
            <a:r>
              <a:rPr lang="he-IL" sz="3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וּסְפֹר הַכּוֹכָבִים, אִם תּוּכַל לִסְפֹּר אֹתָם. וַיֹּאמֶר לוֹ: כֹּה יִהְיֶה זַרְעֶךָ. וְהֶאֱמִן בַּיהוָה, וַיַּחְשְׁבֶהָ לּוֹ צְדָקָה.</a:t>
            </a:r>
            <a:endParaRPr lang="LID4096" sz="3600" b="0" dirty="0"/>
          </a:p>
        </p:txBody>
      </p:sp>
    </p:spTree>
    <p:extLst>
      <p:ext uri="{BB962C8B-B14F-4D97-AF65-F5344CB8AC3E}">
        <p14:creationId xmlns:p14="http://schemas.microsoft.com/office/powerpoint/2010/main" val="305228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800B-B7C6-478C-A723-F78A409F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246348"/>
            <a:ext cx="8079288" cy="956152"/>
          </a:xfrm>
        </p:spPr>
        <p:txBody>
          <a:bodyPr>
            <a:noAutofit/>
          </a:bodyPr>
          <a:lstStyle/>
          <a:p>
            <a:r>
              <a:rPr lang="he-IL" sz="4000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אַל תִּירָא, אָנֹכִי מָגֵן לָךְ. שְׂכָרְךָ הַרְבֵּה מְאֹד.</a:t>
            </a:r>
            <a:endParaRPr lang="LID4096" sz="3600" dirty="0">
              <a:solidFill>
                <a:srgbClr val="FFFF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A880-61F5-4612-9CE0-BBA2F69A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453019"/>
            <a:ext cx="8079287" cy="4972833"/>
          </a:xfrm>
        </p:spPr>
        <p:txBody>
          <a:bodyPr>
            <a:normAutofit/>
          </a:bodyPr>
          <a:lstStyle/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</a:rPr>
              <a:t>המגן יעמוד בין אברהם לבין כל אויב</a:t>
            </a:r>
          </a:p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וַיִּסַּע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 מַלְאַךְ </a:t>
            </a:r>
            <a:r>
              <a:rPr lang="he-IL" sz="36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הָאֱלֹהִים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 הַהֹלֵךְ לִפְנֵי מַחֲנֵה יִשְׂרָאֵל, וַיֵּלֶךְ </a:t>
            </a:r>
            <a:r>
              <a:rPr lang="he-IL" sz="36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מֵאַחֲרֵיהֶם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; </a:t>
            </a:r>
            <a:r>
              <a:rPr lang="he-IL" sz="36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וַיִּסַּע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 עַמּוּד הֶעָנָן מִפְּנֵיהֶם, וַיַּעֲמֹד </a:t>
            </a:r>
            <a:r>
              <a:rPr lang="he-IL" sz="36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מֵאַחֲרֵיהֶם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. </a:t>
            </a:r>
            <a:r>
              <a:rPr lang="he-IL" sz="3600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וַיָּבֹא בֵּין מַחֲנֵה מִצְרַיִם וּבֵין מַחֲנֵה יִשְׂרָאֵל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, וַיְהִי הֶעָנָן וְהַחֹשֶׁךְ </a:t>
            </a:r>
            <a:r>
              <a:rPr lang="he-IL" sz="36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וַיָּאֶר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 אֶת הַלָּיְלָה; וְלֹא קָרַב זֶה אֶל זֶה כָּל הַלָּיְלָה. </a:t>
            </a:r>
            <a:br>
              <a:rPr lang="en-US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sz="3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שמות י"ד 19-20</a:t>
            </a:r>
          </a:p>
          <a:p>
            <a:pPr marL="363538" indent="-363538" algn="r" rtl="1">
              <a:lnSpc>
                <a:spcPts val="4000"/>
              </a:lnSpc>
              <a:spcBef>
                <a:spcPts val="1200"/>
              </a:spcBef>
            </a:pPr>
            <a:endParaRPr lang="LID4096" sz="3600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04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800B-B7C6-478C-A723-F78A409F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246348"/>
            <a:ext cx="8079288" cy="956152"/>
          </a:xfrm>
        </p:spPr>
        <p:txBody>
          <a:bodyPr>
            <a:noAutofit/>
          </a:bodyPr>
          <a:lstStyle/>
          <a:p>
            <a:r>
              <a:rPr lang="he-IL" sz="4000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אַל תִּירָא, אָנֹכִי מָגֵן לָךְ. שְׂכָרְךָ הַרְבֵּה מְאֹד.</a:t>
            </a:r>
            <a:endParaRPr lang="LID4096" sz="3600" dirty="0">
              <a:solidFill>
                <a:srgbClr val="FFFF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A880-61F5-4612-9CE0-BBA2F69A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453019"/>
            <a:ext cx="8079287" cy="4972833"/>
          </a:xfrm>
        </p:spPr>
        <p:txBody>
          <a:bodyPr>
            <a:normAutofit/>
          </a:bodyPr>
          <a:lstStyle/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</a:rPr>
              <a:t>המגן יעמוד בין אברהם לבין כל אויב</a:t>
            </a:r>
          </a:p>
          <a:p>
            <a:pPr marL="363538" indent="-363538" algn="r" rtl="1">
              <a:lnSpc>
                <a:spcPts val="4000"/>
              </a:lnSpc>
              <a:spcBef>
                <a:spcPts val="24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</a:rPr>
              <a:t>האויב תמיד יפגוש את המגן כשיבוא </a:t>
            </a:r>
            <a:br>
              <a:rPr lang="en-US" sz="3600" dirty="0">
                <a:effectLst/>
              </a:rPr>
            </a:br>
            <a:r>
              <a:rPr lang="he-IL" sz="3600" dirty="0">
                <a:effectLst/>
              </a:rPr>
              <a:t>לפגוש את אברהם</a:t>
            </a:r>
          </a:p>
          <a:p>
            <a:pPr marL="363538" indent="-363538" algn="r" rtl="1">
              <a:lnSpc>
                <a:spcPts val="4000"/>
              </a:lnSpc>
              <a:spcBef>
                <a:spcPts val="24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</a:rPr>
              <a:t>צריך לגבור על המגן כדי לגבור על אברהם</a:t>
            </a:r>
          </a:p>
          <a:p>
            <a:pPr marL="363538" indent="-363538" algn="r" rtl="1">
              <a:lnSpc>
                <a:spcPts val="4000"/>
              </a:lnSpc>
              <a:spcBef>
                <a:spcPts val="1200"/>
              </a:spcBef>
            </a:pPr>
            <a:endParaRPr lang="LID4096" sz="3600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727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800B-B7C6-478C-A723-F78A409F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246348"/>
            <a:ext cx="8079288" cy="956152"/>
          </a:xfrm>
        </p:spPr>
        <p:txBody>
          <a:bodyPr>
            <a:noAutofit/>
          </a:bodyPr>
          <a:lstStyle/>
          <a:p>
            <a:r>
              <a:rPr lang="he-IL" sz="4000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אַל תִּירָא, אָנֹכִי מָגֵן לָךְ. שְׂכָרְךָ הַרְבֵּה מְאֹד.</a:t>
            </a:r>
            <a:endParaRPr lang="LID4096" sz="3600" dirty="0">
              <a:solidFill>
                <a:srgbClr val="FFFF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A880-61F5-4612-9CE0-BBA2F69A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453019"/>
            <a:ext cx="8079287" cy="4972833"/>
          </a:xfrm>
        </p:spPr>
        <p:txBody>
          <a:bodyPr>
            <a:normAutofit/>
          </a:bodyPr>
          <a:lstStyle/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</a:rPr>
              <a:t>עם אלוהים אברהם לעולם לא יפסיד</a:t>
            </a:r>
          </a:p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>
                <a:solidFill>
                  <a:srgbClr val="FFFF99"/>
                </a:solidFill>
                <a:effectLst/>
              </a:rPr>
              <a:t>יש שכר </a:t>
            </a:r>
            <a:r>
              <a:rPr lang="he-IL" sz="3600" dirty="0">
                <a:effectLst/>
              </a:rPr>
              <a:t>למי שנכנע לחסדו של אלוהים והולך אחריו</a:t>
            </a:r>
          </a:p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</a:rPr>
              <a:t>אלוהים לא שואל: "במה אתה טוב?" </a:t>
            </a:r>
            <a:br>
              <a:rPr lang="en-US" sz="3600" dirty="0">
                <a:effectLst/>
              </a:rPr>
            </a:br>
            <a:r>
              <a:rPr lang="he-IL" sz="3600" dirty="0">
                <a:effectLst/>
              </a:rPr>
              <a:t>אלא: "</a:t>
            </a:r>
            <a:r>
              <a:rPr lang="he-IL" sz="3600" dirty="0">
                <a:solidFill>
                  <a:srgbClr val="FFFF99"/>
                </a:solidFill>
                <a:effectLst/>
              </a:rPr>
              <a:t>האם אתה מוכן?</a:t>
            </a:r>
            <a:r>
              <a:rPr lang="he-IL" sz="3600" dirty="0">
                <a:effectLst/>
              </a:rPr>
              <a:t>"</a:t>
            </a:r>
          </a:p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</a:rPr>
              <a:t>החשבון הסופי רק בידי אלוהים</a:t>
            </a:r>
          </a:p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אַתֶּם בַּקְּשׁוּ </a:t>
            </a:r>
            <a:r>
              <a:rPr lang="he-IL" sz="3600" b="1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תְּחִלָּה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 אֶת מַלְכוּתוֹ וְאֶת צִדְקָתוֹ, וְכָל אֵלֶּה יִוָּסְפוּ לָכֶם.</a:t>
            </a:r>
            <a:r>
              <a:rPr lang="he-IL" sz="32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  מתי ו' 33</a:t>
            </a:r>
            <a:endParaRPr lang="he-IL" sz="3600" dirty="0">
              <a:effectLst/>
            </a:endParaRPr>
          </a:p>
          <a:p>
            <a:pPr marL="363538" indent="-363538" algn="r" rtl="1">
              <a:lnSpc>
                <a:spcPts val="4000"/>
              </a:lnSpc>
              <a:spcBef>
                <a:spcPts val="1200"/>
              </a:spcBef>
            </a:pPr>
            <a:endParaRPr lang="LID4096" sz="3600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6109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800B-B7C6-478C-A723-F78A409F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246348"/>
            <a:ext cx="8079288" cy="956152"/>
          </a:xfrm>
        </p:spPr>
        <p:txBody>
          <a:bodyPr>
            <a:noAutofit/>
          </a:bodyPr>
          <a:lstStyle/>
          <a:p>
            <a:r>
              <a:rPr lang="he-IL" sz="4000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אַל תִּירָא, אָנֹכִי מָגֵן לָךְ. שְׂכָרְךָ הַרְבֵּה מְאֹד.</a:t>
            </a:r>
            <a:endParaRPr lang="LID4096" sz="3600" dirty="0">
              <a:solidFill>
                <a:srgbClr val="FFFF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A880-61F5-4612-9CE0-BBA2F69A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453019"/>
            <a:ext cx="8079287" cy="4972833"/>
          </a:xfrm>
        </p:spPr>
        <p:txBody>
          <a:bodyPr>
            <a:noAutofit/>
          </a:bodyPr>
          <a:lstStyle/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</a:rPr>
              <a:t>על בסיס הבטחות אלוהים והזהות של אברהם באמונה הוא חופשי לשפוך את ליבו </a:t>
            </a:r>
          </a:p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</a:rPr>
              <a:t>איך משיב, מחזק ומעודד אותו אלוהים? </a:t>
            </a:r>
          </a:p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לֹא יִירָשְׁךָ זֶה, כִּי אִם אֲשֶׁר יֵצֵא מִמֵּעֶיךָ, הוּא יִירָשֶׁךָ. וַיּוֹצֵא אֹתוֹ הַחוּצָה, וַיֹּאמֶר: הַבֶּט נָא </a:t>
            </a:r>
            <a:r>
              <a:rPr lang="he-IL" sz="36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הַשָּׁמַיְמָה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 וּסְפֹר הַכּוֹכָבִים, אִם תּוּכַל לִסְפֹּר אֹתָם. וַיֹּאמֶר לוֹ: כֹּה יִהְיֶה זַרְעֶךָ.  </a:t>
            </a:r>
            <a:r>
              <a:rPr lang="he-IL" sz="32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פס' 4-5</a:t>
            </a:r>
            <a:endParaRPr lang="he-IL" sz="3600" dirty="0">
              <a:effectLst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532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800B-B7C6-478C-A723-F78A409F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246348"/>
            <a:ext cx="8079288" cy="956152"/>
          </a:xfrm>
        </p:spPr>
        <p:txBody>
          <a:bodyPr>
            <a:noAutofit/>
          </a:bodyPr>
          <a:lstStyle/>
          <a:p>
            <a:r>
              <a:rPr lang="he-IL" sz="4000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אַל תִּירָא, אָנֹכִי מָגֵן לָךְ. שְׂכָרְךָ הַרְבֵּה מְאֹד.</a:t>
            </a:r>
            <a:endParaRPr lang="LID4096" sz="3600" dirty="0">
              <a:solidFill>
                <a:srgbClr val="FFFF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A880-61F5-4612-9CE0-BBA2F69A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453019"/>
            <a:ext cx="8079287" cy="4972833"/>
          </a:xfrm>
        </p:spPr>
        <p:txBody>
          <a:bodyPr>
            <a:noAutofit/>
          </a:bodyPr>
          <a:lstStyle/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</a:rPr>
              <a:t>תגובת אברהם ממשיכה להיות: </a:t>
            </a:r>
            <a:r>
              <a:rPr lang="he-IL" sz="3600" b="1" dirty="0">
                <a:effectLst/>
              </a:rPr>
              <a:t>אמונה!</a:t>
            </a:r>
          </a:p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אֱמוּנָתוֹ לֹא </a:t>
            </a:r>
            <a:r>
              <a:rPr lang="he-IL" sz="36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נִתְרוֹפְפָה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 גַּם כַּאֲשֶׁר בִּהְיוֹתוֹ כְּבֶן מְאָה שָׁנִים חָשַׁב עַל תְּשִׁישׁוּת גּוּפוֹ וְעַל עֲקָרוּת שָׂרָה. </a:t>
            </a:r>
            <a:r>
              <a:rPr lang="he-IL" sz="3600" b="1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הוּא לֹא חָדַל מֵאֱמוּנָה וְלֹא פִּקְפֵּק בְּהַבְטָחַת אֱלֹהִים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, אֶלָּא הִתְחַזֵּק בֶּאֱמוּנָתוֹ וְנָתַן כָּבוֹד לֵאלֹהִים, </a:t>
            </a:r>
            <a:r>
              <a:rPr lang="he-IL" sz="3600" b="1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בִּהְיוֹתוֹ בָּטוּחַ לַחֲלוּטִין כִּי אֶת אֲשֶׁר הִבְטִיחַ יוּכַל גַּם לְקַיֵּם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.  </a:t>
            </a:r>
            <a:r>
              <a:rPr lang="he-IL" sz="32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רומים ד' 1-2</a:t>
            </a:r>
            <a:endParaRPr lang="he-IL" sz="3600" dirty="0">
              <a:effectLst/>
            </a:endParaRPr>
          </a:p>
          <a:p>
            <a:pPr marL="363538" indent="-363538" algn="r" rtl="1">
              <a:lnSpc>
                <a:spcPts val="4000"/>
              </a:lnSpc>
              <a:spcBef>
                <a:spcPts val="1200"/>
              </a:spcBef>
            </a:pPr>
            <a:endParaRPr lang="LID4096" sz="3600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776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800B-B7C6-478C-A723-F78A409F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246348"/>
            <a:ext cx="8079288" cy="956152"/>
          </a:xfrm>
        </p:spPr>
        <p:txBody>
          <a:bodyPr>
            <a:noAutofit/>
          </a:bodyPr>
          <a:lstStyle/>
          <a:p>
            <a:r>
              <a:rPr lang="he-IL" sz="4000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אַל תִּירָא, אָנֹכִי מָגֵן לָךְ. שְׂכָרְךָ הַרְבֵּה מְאֹד.</a:t>
            </a:r>
            <a:endParaRPr lang="LID4096" sz="3600" dirty="0">
              <a:solidFill>
                <a:srgbClr val="FFFF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A880-61F5-4612-9CE0-BBA2F69A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453019"/>
            <a:ext cx="8079287" cy="4972833"/>
          </a:xfrm>
        </p:spPr>
        <p:txBody>
          <a:bodyPr>
            <a:noAutofit/>
          </a:bodyPr>
          <a:lstStyle/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</a:rPr>
              <a:t>אנחנו פה היום כי ההבטחה לאברהם התגשמה במשיח ועוד תושלם במלואה. </a:t>
            </a:r>
            <a:endParaRPr lang="he-IL" sz="3600" b="1" dirty="0">
              <a:effectLst/>
            </a:endParaRPr>
          </a:p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"אַבְרָהָם אֲבִיכֶם שָׂשׂ לִרְאוֹת אֶת יוֹמִי, וְאָכֵן רָאָה וְשָׂמַח." 57 אָמְרוּ לוֹ: "עֲדַיִן אֵינְךָ בֶּן </a:t>
            </a:r>
            <a:r>
              <a:rPr lang="he-IL" sz="36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חֲמִשִּׁים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 שָׁנָה וְאֶת אַבְרָהָם רָאִיתָ?" הֵשִׁיב לָהֶם יֵשׁוּעַ: "אָמֵן </a:t>
            </a:r>
            <a:r>
              <a:rPr lang="he-IL" sz="36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אָמֵן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 אֲנִי אוֹמֵר לָכֶם, </a:t>
            </a:r>
            <a:r>
              <a:rPr lang="he-IL" sz="3600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בְּטֶרֶם הֱיוֹת אַבְרָהָם, אֲנִי הוּא.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"  </a:t>
            </a:r>
            <a:r>
              <a:rPr lang="he-IL" sz="32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יוחנן ח' 56-58</a:t>
            </a:r>
            <a:endParaRPr lang="he-IL" sz="3600" dirty="0">
              <a:effectLst/>
            </a:endParaRPr>
          </a:p>
          <a:p>
            <a:pPr marL="363538" indent="-363538" algn="r" rtl="1">
              <a:lnSpc>
                <a:spcPts val="4000"/>
              </a:lnSpc>
              <a:spcBef>
                <a:spcPts val="1200"/>
              </a:spcBef>
            </a:pPr>
            <a:endParaRPr lang="LID4096" sz="3600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14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800B-B7C6-478C-A723-F78A409F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246348"/>
            <a:ext cx="8079288" cy="956152"/>
          </a:xfrm>
        </p:spPr>
        <p:txBody>
          <a:bodyPr>
            <a:noAutofit/>
          </a:bodyPr>
          <a:lstStyle/>
          <a:p>
            <a:r>
              <a:rPr lang="he-IL" sz="4000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אַל תִּירָא, אָנֹכִי מָגֵן לָךְ. שְׂכָרְךָ הַרְבֵּה מְאֹד.</a:t>
            </a:r>
            <a:endParaRPr lang="LID4096" sz="3600" dirty="0">
              <a:solidFill>
                <a:srgbClr val="FFFF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A880-61F5-4612-9CE0-BBA2F69A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453019"/>
            <a:ext cx="8079287" cy="4972833"/>
          </a:xfrm>
        </p:spPr>
        <p:txBody>
          <a:bodyPr>
            <a:noAutofit/>
          </a:bodyPr>
          <a:lstStyle/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</a:rPr>
              <a:t>אנחנו פה היום כי ההבטחה לאברהם התגשמה במשיח ועוד תושלם במלואה. </a:t>
            </a:r>
            <a:endParaRPr lang="he-IL" sz="3600" b="1" dirty="0">
              <a:effectLst/>
            </a:endParaRPr>
          </a:p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וּבְכֵן דְּעוּ כִּי </a:t>
            </a:r>
            <a:r>
              <a:rPr lang="he-IL" sz="3600" b="1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בְּנֵי הָאֱמוּנָה הֵם בְּנֵי אַבְרָהָם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. וְהַכָּתוּב, </a:t>
            </a:r>
            <a:r>
              <a:rPr lang="he-IL" sz="36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בְּיָדְעו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ֹ מֵרֹאשׁ </a:t>
            </a:r>
            <a:r>
              <a:rPr lang="he-IL" sz="36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שֶׁאֱלֹהִים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 יַצְדִּיק אֶת הַגּוֹיִים עַל-יְדֵי אֱמוּנָה, הִקְדִּים לְבַשֵּׂר לְאַבְרָהָם: "</a:t>
            </a:r>
            <a:r>
              <a:rPr lang="he-IL" sz="36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וְנִבְרְכו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ּ בְךָ כָּל הַגּוֹיִים." </a:t>
            </a:r>
            <a:r>
              <a:rPr lang="he-IL" sz="3600" b="1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מִכָּאן שֶׁהַמַּחֲזִיקִים בָּאֱמוּנָה מְבֹרָכִים יַחַד עִם אַבְרָהָם הַמַּאֲמִין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.  </a:t>
            </a:r>
            <a:r>
              <a:rPr lang="he-IL" sz="32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גלטים ג' 7-9</a:t>
            </a:r>
          </a:p>
          <a:p>
            <a:pPr marL="363538" indent="-363538" algn="r" rtl="1">
              <a:lnSpc>
                <a:spcPts val="4000"/>
              </a:lnSpc>
              <a:spcBef>
                <a:spcPts val="1200"/>
              </a:spcBef>
              <a:buClr>
                <a:srgbClr val="FFFF99"/>
              </a:buClr>
              <a:buSzPct val="90000"/>
            </a:pP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וְאַתֶּם, אַחַי, </a:t>
            </a:r>
            <a:r>
              <a:rPr lang="he-IL" sz="3600" b="1" dirty="0">
                <a:solidFill>
                  <a:srgbClr val="FFFF99"/>
                </a:solidFill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אַתֶּם בְּנֵי הַהַבְטָחָה </a:t>
            </a:r>
            <a:r>
              <a:rPr lang="he-IL" sz="3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כְּיִצְחָק.  </a:t>
            </a:r>
            <a:r>
              <a:rPr lang="he-IL" sz="32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ד' 28</a:t>
            </a:r>
            <a:endParaRPr lang="he-IL" sz="3600" dirty="0">
              <a:effectLst/>
            </a:endParaRPr>
          </a:p>
          <a:p>
            <a:pPr marL="363538" indent="-363538" algn="r" rtl="1">
              <a:lnSpc>
                <a:spcPts val="4000"/>
              </a:lnSpc>
              <a:spcBef>
                <a:spcPts val="1200"/>
              </a:spcBef>
            </a:pPr>
            <a:endParaRPr lang="LID4096" sz="3600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44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616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David</vt:lpstr>
      <vt:lpstr>Rockwell</vt:lpstr>
      <vt:lpstr>Times New Roman</vt:lpstr>
      <vt:lpstr>Damask</vt:lpstr>
      <vt:lpstr>חיים לנוכח כל מיני הבטחות  הבטחות של אלוהים  מול  הבטחות אחרות</vt:lpstr>
      <vt:lpstr>בראשית ט"ו 1-6 אַחַר הַדְּבָרִים הָאֵלֶּה הָיָה דְבַר יְהוָה אֶל אַבְרָם בַּמַּחֲזֶה לֵאמֹר: אַל תִּירָא אַבְרָם, אָנֹכִי מָגֵן לָךְ. שְׂכָרְךָ הַרְבֵּה מְאֹד. וַיֹּאמֶר אַבְרָם: אֲדֹנָי יְהוִה מַה תִּתֶּן לִי וְאָנֹכִי הוֹלֵךְ עֲרִירִי, וּבֶן מֶשֶׁק בֵּיתִי הוּא דַּמֶּשֶׂק אֱלִיעֶזֶר. וַיֹּאמֶר אַבְרָם: הֵן לִי לֹא נָתַתָּה זָרַע, וְהִנֵּה בֶן-בֵּיתִי יוֹרֵשׁ אֹתִי. וְהִנֵּה דְבַר יְהוָה אֵלָיו לֵאמֹר: לֹא יִירָשְׁךָ זֶה, כִּי אִם אֲשֶׁר יֵצֵא מִמֵּעֶיךָ, הוּא יִירָשֶׁךָ. וַיּוֹצֵא אֹתוֹ הַחוּצָה, וַיֹּאמֶר: הַבֶּט נָא הַשָּׁמַיְמָה וּסְפֹר הַכּוֹכָבִים, אִם תּוּכַל לִסְפֹּר אֹתָם. וַיֹּאמֶר לוֹ: כֹּה יִהְיֶה זַרְעֶךָ. וְהֶאֱמִן בַּיהוָה, וַיַּחְשְׁבֶהָ לּוֹ צְדָקָה.</vt:lpstr>
      <vt:lpstr>אַל תִּירָא, אָנֹכִי מָגֵן לָךְ. שְׂכָרְךָ הַרְבֵּה מְאֹד.</vt:lpstr>
      <vt:lpstr>אַל תִּירָא, אָנֹכִי מָגֵן לָךְ. שְׂכָרְךָ הַרְבֵּה מְאֹד.</vt:lpstr>
      <vt:lpstr>אַל תִּירָא, אָנֹכִי מָגֵן לָךְ. שְׂכָרְךָ הַרְבֵּה מְאֹד.</vt:lpstr>
      <vt:lpstr>אַל תִּירָא, אָנֹכִי מָגֵן לָךְ. שְׂכָרְךָ הַרְבֵּה מְאֹד.</vt:lpstr>
      <vt:lpstr>אַל תִּירָא, אָנֹכִי מָגֵן לָךְ. שְׂכָרְךָ הַרְבֵּה מְאֹד.</vt:lpstr>
      <vt:lpstr>אַל תִּירָא, אָנֹכִי מָגֵן לָךְ. שְׂכָרְךָ הַרְבֵּה מְאֹד.</vt:lpstr>
      <vt:lpstr>אַל תִּירָא, אָנֹכִי מָגֵן לָךְ. שְׂכָרְךָ הַרְבֵּה מְאֹד.</vt:lpstr>
      <vt:lpstr>דבר ה' אליך הבוקר: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Beit-Eliahu</dc:creator>
  <cp:lastModifiedBy>Shay Pinhassi</cp:lastModifiedBy>
  <cp:revision>101</cp:revision>
  <dcterms:created xsi:type="dcterms:W3CDTF">2009-03-24T21:37:51Z</dcterms:created>
  <dcterms:modified xsi:type="dcterms:W3CDTF">2020-05-10T09:50:51Z</dcterms:modified>
</cp:coreProperties>
</file>