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 bookmarkIdSeed="2">
  <p:sldMasterIdLst>
    <p:sldMasterId id="2147484182" r:id="rId1"/>
  </p:sldMasterIdLst>
  <p:notesMasterIdLst>
    <p:notesMasterId r:id="rId23"/>
  </p:notesMasterIdLst>
  <p:sldIdLst>
    <p:sldId id="258" r:id="rId2"/>
    <p:sldId id="287" r:id="rId3"/>
    <p:sldId id="29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44"/>
    <p:restoredTop sz="94663"/>
  </p:normalViewPr>
  <p:slideViewPr>
    <p:cSldViewPr snapToGrid="0" snapToObjects="1">
      <p:cViewPr varScale="1">
        <p:scale>
          <a:sx n="83" d="100"/>
          <a:sy n="83" d="100"/>
        </p:scale>
        <p:origin x="12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07/19/2019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99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34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5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7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6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3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37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5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78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0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97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3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7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5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65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30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4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7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40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יהושוע פרק ד'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he-IL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יד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בַּיּוֹם הַהוּא גִּדַּל יְהוָה אֶת-יְהוֹשֻׁעַ בְּעֵינֵי כָּל-יִשְׂרָאֵל וַיִּרְאוּ אֹתוֹ כַּאֲשֶׁר יָרְאוּ אֶת-מֹשֶׁה כָּל-יְמֵי חַיָּיו׃ </a:t>
            </a:r>
            <a:r>
              <a:rPr lang="he-IL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טו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וַיֹּאמֶר יְהוָה אֶל-יְהוֹשֻׁעַ לֵאמֹר׃   </a:t>
            </a:r>
            <a:r>
              <a:rPr lang="he-IL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טז</a:t>
            </a:r>
            <a:r>
              <a:rPr lang="he-IL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צַוֵּה אֶת-הַכֹּהֲנִים נֹשְׂאֵי אֲרוֹן הָעֵדוּת וְיַעֲלוּ מִן-הַיַּרְדֵּן׃    </a:t>
            </a:r>
            <a:r>
              <a:rPr lang="he-IL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וַיְצַו יְהוֹשֻׁעַ אֶת-הַכֹּהֲנִים לֵאמֹר  עֲלוּ מִן-הַיַּרְדֵּן׃   </a:t>
            </a:r>
            <a:r>
              <a:rPr lang="he-IL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יח</a:t>
            </a:r>
            <a:r>
              <a:rPr lang="he-IL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וַיְהִי </a:t>
            </a:r>
            <a:r>
              <a:rPr lang="he-IL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כַּעֲלוֹת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הַכֹּהֲנִים נֹשְׂאֵי אֲרוֹן בְּרִית-יְהוָה מִתּוֹךְ הַיַּרְדֵּן נִתְּקוּ כַּפּוֹת רַגְלֵי הַכֹּהֲנִים אֶל הֶחָרָבָה וַיָּשֻׁבוּ מֵי-הַיַּרְדֵּן לִמְקוֹמָם וַיֵּלְכוּ כִתְמוֹל-שִׁלְשׁוֹם עַל-כָּל-גְּדוֹתָיו׃  </a:t>
            </a:r>
            <a:r>
              <a:rPr lang="he-IL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יט</a:t>
            </a:r>
            <a:r>
              <a:rPr lang="he-IL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וְהָעָם עָלוּ מִן-הַיַּרְדֵּן בֶּעָשׂוֹר לַחֹדֶשׁ הָרִאשׁוֹן וַיַּחֲנוּ בַּגִּלְגָּל בִּקְצֵה מִזְרַח יְרִיחוֹ׃  </a:t>
            </a:r>
            <a:r>
              <a:rPr lang="he-IL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</a:t>
            </a:r>
            <a:r>
              <a:rPr lang="he-IL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וְאֵת שְׁתֵּים עֶשְׂרֵה הָאֲבָנִים הָאֵלֶּה אֲשֶׁר לָקְחוּ מִן-הַיַּרְדֵּן הֵקִים יְהוֹשֻׁעַ בַּגִּלְגָּל׃    </a:t>
            </a:r>
            <a:endParaRPr lang="he-IL" sz="4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0817" y="6296762"/>
            <a:ext cx="669838" cy="445783"/>
          </a:xfrm>
        </p:spPr>
        <p:txBody>
          <a:bodyPr/>
          <a:lstStyle/>
          <a:p>
            <a:fld id="{108F4CF8-CD35-E447-9681-D7491438C2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0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40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יהושוע פרק ד</a:t>
            </a:r>
            <a:r>
              <a:rPr lang="he-IL" sz="40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', ה' 1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he-I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כא</a:t>
            </a:r>
            <a:r>
              <a:rPr lang="he-IL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וַיֹּאמֶר אֶל-בְּנֵי יִשְׂרָאֵל לֵאמֹר  אֲשֶׁר יִשְׁאָלוּן בְּנֵיכֶם מָחָר אֶת-אֲבוֹתָם לֵאמֹר מָה הָאֲבָנִים </a:t>
            </a:r>
            <a:r>
              <a:rPr lang="he-IL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הָאֵלֶּה׃  </a:t>
            </a:r>
            <a:r>
              <a:rPr lang="he-I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כב</a:t>
            </a:r>
            <a:r>
              <a:rPr lang="he-IL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וְהוֹדַעְתֶּם אֶת-בְּנֵיכֶם לֵאמֹר  בַּיַּבָּשָׁה עָבַר יִשְׂרָאֵל אֶת-הַיַּרְדֵּן הַזֶּה׃ </a:t>
            </a:r>
            <a:r>
              <a:rPr lang="he-I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כג</a:t>
            </a:r>
            <a:r>
              <a:rPr lang="he-IL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אֲשֶׁר-הוֹבִישׁ יְהוָה אֱלֹהֵיכֶם אֶת-מֵי הַיַּרְדֵּן מִפְּנֵיכֶם עַד-עָבְרְכֶם  כַּאֲשֶׁר עָשָׂה יְהוָה אֱלֹהֵיכֶם לְיַם-סוּף אֲשֶׁר-הוֹבִישׁ מִפָּנֵינוּ עַד-עָבְרֵנוּ׃    </a:t>
            </a:r>
            <a:r>
              <a:rPr lang="he-I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כד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לְמַעַן דַּעַת כָּל-עַמֵּי הָאָרֶץ אֶת-יַד יְהוָה כִּי חֲזָקָה הִיא לְמַעַן יְרָאתֶם אֶת-יְהוָה אֱלֹהֵיכֶם כָּל-הַיָּמִים׃ </a:t>
            </a:r>
            <a:endParaRPr lang="he-IL" sz="24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he-IL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פרק ה 1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וַיְהִי כִשְׁמֹעַ כָּל-מַלְכֵי הָאֱמֹרִי אֲשֶׁר בְּעֵבֶר הַיַּרְדֵּן יָמָּה וְכָל-מַלְכֵי הַכְּנַעֲנִי אֲשֶׁר עַל-הַיָּם אֵת אֲשֶׁר-הוֹבִישׁ יְהוָה אֶת-מֵי הַיַּרְדֵּן מִפְּנֵי בְנֵי-יִשְׂרָאֵל </a:t>
            </a:r>
            <a:r>
              <a:rPr lang="he-IL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עַד-עָבְרָם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וַיִּמַּס לְבָבָם וְלֹא-הָיָה בָם עוֹד רוּחַ מִפְּנֵי בְּנֵי-יִשְׂרָאֵל</a:t>
            </a:r>
            <a:r>
              <a:rPr lang="he-IL" sz="24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׃  </a:t>
            </a:r>
            <a:r>
              <a:rPr lang="he-IL" sz="2400" i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rgbClr val="6F6F6F">
                        <a:lumMod val="89000"/>
                      </a:srgbClr>
                    </a:gs>
                    <a:gs pos="23000">
                      <a:srgbClr val="6F6F6F">
                        <a:lumMod val="89000"/>
                      </a:srgbClr>
                    </a:gs>
                    <a:gs pos="69000">
                      <a:srgbClr val="6F6F6F">
                        <a:lumMod val="75000"/>
                      </a:srgbClr>
                    </a:gs>
                    <a:gs pos="97000">
                      <a:srgbClr val="6F6F6F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8100">
                    <a:srgbClr val="000000">
                      <a:lumMod val="65000"/>
                      <a:lumOff val="35000"/>
                      <a:alpha val="40000"/>
                    </a:srgb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סוף</a:t>
            </a:r>
            <a:endParaRPr lang="he-IL" sz="24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>
              <a:lnSpc>
                <a:spcPts val="4000"/>
              </a:lnSpc>
              <a:spcBef>
                <a:spcPts val="600"/>
              </a:spcBef>
              <a:buNone/>
            </a:pPr>
            <a:endParaRPr lang="he-IL" sz="4000" i="1" dirty="0">
              <a:solidFill>
                <a:schemeClr val="tx1">
                  <a:lumMod val="5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2455" y="6296762"/>
            <a:ext cx="575836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בפרק ד' עם ישראל חוגגים את הנס הגדול בחציית נהר הירדן והכניסה לכנען, לארץ המובטחת.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אלוהים הפריד את נהר הירדן כפי שעשה בים סוף (שמות יד'). הנס שעשה אלוהים בירדן היווה הוכחה ברורה נוספת לנוכחותו בקרב עמו, ולפועלו המופלא בקרבם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הירדן, כפי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שמתואר בפרק ג' פסוק 15: </a:t>
            </a:r>
            <a:endParaRPr lang="he-IL" sz="2800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 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"…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וְהַיַּרְדֵּן מָלֵא עַל כָּל גְּדוֹתָיו, כֹּל יְמֵי קָצִיר".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1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פסוקים </a:t>
            </a: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 –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וַיְהִי כַּאֲשֶׁר-תַּמּוּ כָל-הַגּוֹי לַעֲבוֹר אֶת-הַיַּרְדֵּן 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וַיֹּאמֶר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יְהוָה אֶל-יְהוֹשֻׁעַ לֵאמֹר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׃    </a:t>
            </a:r>
            <a:endParaRPr lang="he-IL" sz="2800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קְחוּ לָכֶם מִן-הָעָם שְׁנֵים עָשָׂר אֲנָשִׁים אִישׁ-אֶחָד אִישׁ-אֶחָד מִשָּׁבֶט׃    </a:t>
            </a:r>
            <a:endParaRPr lang="he-IL" sz="2800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וְצַוּוּ אוֹתָם לֵאמֹר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שְׂאוּ-לָכֶם מִזֶּה מִתּוֹךְ הַיַּרְדֵּן מִמַּצַּב רַגְלֵי הַכֹּהֲנִים הָכִין שְׁתֵּים-עֶשְׂרֵה אֲבָנִים וְהַעֲבַרְתֶּם אוֹתָם עִמָּכֶם וְהִנַּחְתֶּם אוֹתָם בַּמָּלוֹן אֲשֶׁר-תָּלִינוּ בוֹ הַלָּיְלָה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׃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פסוקים </a:t>
            </a: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 –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5</a:t>
            </a:r>
            <a:endParaRPr lang="he-IL" sz="28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יהושוע </a:t>
            </a:r>
            <a:r>
              <a:rPr lang="he-IL" sz="2800" b="1" i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מציית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לדבר אלוהים ומיד בוחר שנים עשר (12) אנשים, אחד מכל שבט,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ועושה בדיוק כמו שציווה עליו אלוהים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לעשות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sz="2800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וַיֹּאמֶר לָהֶם יְהוֹשֻׁעַ עִבְרוּ לִפְנֵי אֲרוֹן יְהוָה אֱלֹהֵיכֶם אֶל-תּוֹךְ הַיַּרְדֵּן וְהָרִימוּ לָכֶם אִישׁ אֶבֶן אַחַת עַל-שִׁכְמוֹ לְמִסְפַּר שִׁבְטֵי בְנֵי-יִשְׂרָאֵל" (למצגת)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פסוקים </a:t>
            </a: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6 –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7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יהושוע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מסביר מה מטרת האבנים, והיא כדי שתהיה עדות וזיכרון לבני ישראל שאלוהים עשה מעשה גבורה ונס גדול בלעצור את מי הירדן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בסוף פסוק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6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"...יִשְׁאָלוּן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בְּנֵיכֶם מָחָר לֵאמֹר מָה הָאֲבָנִים הָאֵלֶּה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לָכֶם"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התשובה - 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"וַאֲמַרְתֶּם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לָהֶם אֲשֶׁר נִכְרְתוּ מֵימֵי הַיַּרְדֵּן מִפְּנֵי אֲרוֹן בְּרִית-יְהוָה בְּעָבְרוֹ בַּיַּרְדֵּן נִכְרְתוּ מֵי הַיַּרְדֵּן וְהָיוּ הָאֲבָנִים הָאֵלֶּה לְזִכָּרוֹן לִבְנֵי יִשְׂרָאֵל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עַד-עוֹלָם"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8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פסוקים </a:t>
            </a: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8 –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10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נוכל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לראות את ציות העם, כאשר ציוה עליהם יהושוע לעשות בדיוק מה שאלוהים צויה. 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וַיַּעֲשׂוּ-כֵן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בְּנֵי-יִשְׂרָאֵל כַּאֲשֶׁר צִוָּה יְהוֹשֻׁעַ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וַיִּשְׂאוּ שְׁתֵּי-עֶשְׂרֵה אֲבָנִים... </a:t>
            </a: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10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וְהַכֹּהֲנִים נֹשְׂאֵי הָאָרוֹן עֹמְדִים בְּתוֹךְ הַיַּרְדֵּן עַד תֹּם כָּל-הַדָּבָר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אֲשֶׁר-צִוָּה יְהוָה אֶת-יְהוֹשֻׁעַ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לְדַבֵּר אֶל-הָעָם כְּכֹל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אֲשֶׁר-צִוָּה מֹשֶׁה אֶת-יְהוֹשֻׁעַ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וַיְמַהֲרוּ הָעָם וַיַּעֲבֹרוּ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".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בפרק ד' אלוהים מכין את העם לפני כיבוש הארץ, ונוכל לראות אך כל העם והמנהיגים כולם מצייתים לאלוהים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8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פסוקים 11 </a:t>
            </a: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14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העם חצה את נהר הירדן רק לאחר שהם קיימו את כל מה שציוה עליהם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יהושוע...ואחריהם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יצאו הכוהנים נושאי הארון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8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בפסוק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14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"בַּיּוֹם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הַהוּא גִּדַּל יְהוָה אֶת-יְהוֹשֻׁעַ בְּעֵינֵי כָּל-יִשְׂרָאֵל וַיִּרְאוּ אֹתוֹ כַּאֲשֶׁר יָרְאוּ אֶת-מֹשֶׁה כָּל-יְמֵי חַיָּיו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".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יהושוע </a:t>
            </a:r>
            <a:r>
              <a:rPr lang="he-IL" sz="2800" b="1" spc="3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הוא למעשה משה </a:t>
            </a:r>
            <a:r>
              <a:rPr lang="he-IL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החדש.</a:t>
            </a:r>
            <a:endParaRPr lang="he-IL" sz="2800" b="1" spc="3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בפסוקים 15 –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18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אלוהים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אומר ליהושוע: </a:t>
            </a:r>
            <a:endParaRPr lang="he-IL" sz="2800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 "צַוֵּה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אֶת-הַכֹּהֲנִים נֹשְׂאֵי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אֲרוֹן הָעֵדוּת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וְיַעֲלוּ מִן-הַיַּרְדֵּן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 (ד 16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sz="2800" i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(ראה גם בספר </a:t>
            </a:r>
            <a:r>
              <a:rPr lang="he-IL" sz="2800" i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שמות כה 22; כו 33, 34; במדבר א 50, </a:t>
            </a:r>
            <a:r>
              <a:rPr lang="he-IL" sz="2800" i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53)</a:t>
            </a:r>
            <a:endParaRPr lang="he-IL" sz="2800" i="1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וַיְהִי כַּעֲלוֹת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הַכֹּהֲנִים נֹשְׂאֵי אֲרוֹן בְּרִית-יְהוָה מִתּוֹךְ הַיַּרְדֵּן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נִתְּקוּ כַּפּוֹת רַגְלֵי הַכֹּהֲנִים אֶל הֶחָרָבָה וַיָּשֻׁבוּ מֵי-הַיַּרְדֵּן לִמְקוֹמָם וַיֵּלְכוּ כִתְמוֹל-שִׁלְשׁוֹם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עַל-כָּל-גְּדוֹתָיו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 (ד 18). </a:t>
            </a:r>
            <a:endParaRPr lang="he-IL" sz="28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8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בפסוקים 19 עד פרק ה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חציית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הירדן התרחש ביום העשירי לחודש הראשון, כלומר בחודש ניסן הידוע גם בחודש אביב,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(שזה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חודש מרץ –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אפריל). 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זהו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יום מאד חשוב, כי בו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עַם ישראל בוחר לו את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          שֶׂה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הפסח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(ראו בספר שמות יב 3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וַיַּחֲנוּ בְנֵי-יִשְׂרָאֵל בַּגִּלְגָּל וַיַּעֲשׂוּ אֶת-הַפֶּסַח בְּאַרְבָּעָה עָשָׂר יוֹם לַחֹדֶשׁ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 (ה 10)</a:t>
            </a:r>
            <a:endParaRPr lang="he-IL" sz="2800" b="1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0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cs typeface="David" panose="020E0502060401010101" pitchFamily="34" charset="-79"/>
              </a:rPr>
              <a:t>יהושוע פרק ד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endParaRPr lang="he-IL" sz="32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he-IL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אם </a:t>
            </a:r>
            <a:r>
              <a:rPr lang="he-IL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נסכם את ספר יהושוע נוכל לסכם אותו בארבע מילים</a:t>
            </a:r>
            <a:r>
              <a:rPr lang="he-IL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endParaRPr lang="he-IL" sz="28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0" indent="-457200" algn="just">
              <a:lnSpc>
                <a:spcPts val="4000"/>
              </a:lnSpc>
              <a:spcBef>
                <a:spcPts val="600"/>
              </a:spcBef>
              <a:buClr>
                <a:srgbClr val="CF7133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he-IL" sz="3600" b="1" i="1" spc="300" dirty="0">
                <a:gradFill flip="none" rotWithShape="1">
                  <a:gsLst>
                    <a:gs pos="0">
                      <a:srgbClr val="CF7133">
                        <a:lumMod val="89000"/>
                      </a:srgbClr>
                    </a:gs>
                    <a:gs pos="23000">
                      <a:srgbClr val="CF7133">
                        <a:lumMod val="89000"/>
                      </a:srgbClr>
                    </a:gs>
                    <a:gs pos="69000">
                      <a:srgbClr val="CF7133">
                        <a:lumMod val="75000"/>
                      </a:srgbClr>
                    </a:gs>
                    <a:gs pos="97000">
                      <a:srgbClr val="CF7133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8100">
                    <a:srgbClr val="000000">
                      <a:lumMod val="50000"/>
                      <a:lumOff val="50000"/>
                      <a:alpha val="20000"/>
                    </a:srgb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אלוהים הבטיח ואלוהים קיים!!! </a:t>
            </a:r>
            <a:endParaRPr lang="he-IL" sz="3600" b="1" i="1" spc="300" dirty="0">
              <a:solidFill>
                <a:srgbClr val="CF7133">
                  <a:lumMod val="75000"/>
                </a:srgbClr>
              </a:solidFill>
              <a:effectLst>
                <a:glow rad="38100">
                  <a:srgbClr val="000000">
                    <a:lumMod val="50000"/>
                    <a:lumOff val="50000"/>
                    <a:alpha val="20000"/>
                  </a:srgb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0817" y="6360822"/>
            <a:ext cx="413483" cy="365125"/>
          </a:xfrm>
        </p:spPr>
        <p:txBody>
          <a:bodyPr/>
          <a:lstStyle/>
          <a:p>
            <a:fld id="{108F4CF8-CD35-E447-9681-D7491438C2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7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 פרק ד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"לְמַעַן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דַּעַת כָּל-עַמֵּי הָאָרֶץ אֶת-יַד יְהוָה כִּי חֲזָקָה הִיא לְמַעַן יְרָאתֶם אֶת-יְהוָה אֱלֹהֵיכֶם כָּל-הַיָּמִים"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24)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וַיְהִי כִשְׁמֹעַ כָּל-מַלְכֵי הָאֱמֹרִי אֲשֶׁר בְּעֵבֶר הַיַּרְדֵּן יָמָּה וְכָל-מַלְכֵי הַכְּנַעֲנִי אֲשֶׁר עַל-הַיָּם אֵת אֲשֶׁר-הוֹבִישׁ יְהוָה אֶת-מֵי הַיַּרְדֵּן מִפְּנֵי בְנֵי-יִשְׂרָאֵל עַד-עברנו (עָבְרָם)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וַיִּמַּס לְבָבָם וְלֹא-הָיָה בָם עוֹד רוּחַ מִפְּנֵי בְּנֵי-יִשְׂרָאֵל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 (ה 1)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2800" b="1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5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 פרק ד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0" indent="0" algn="ctr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32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2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200" b="1" spc="600" dirty="0" smtClean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he-IL" sz="3200" b="1" spc="600" dirty="0" smtClean="0">
              <a:effectLst/>
              <a:latin typeface="David" panose="020E0502060401010101" pitchFamily="34" charset="-79"/>
              <a:ea typeface="Calibri" panose="020F0502020204030204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האם אתה זוכר באבנים ובמאורעות בייך?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לכל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אחד ואחת מאתנו יש אבני זכרון או אירועים מסויימים או רגעים שבהם אלוהים התערב בעבר, והוא פעל בחיינו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... אולי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אנחנו שכחנו אותם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!!!</a:t>
            </a:r>
            <a:endParaRPr lang="he-IL" sz="28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תבקש/י מרוח הקודש להזכיר לך אירועים מסויימים שהיו שהיו לך בעבר שאלוהים התערב בגבורה ושינו את חייך!!!</a:t>
            </a:r>
            <a:endParaRPr lang="he-IL" sz="28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he-IL" sz="2800" b="1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5845" y="6296762"/>
            <a:ext cx="596264" cy="561238"/>
          </a:xfrm>
        </p:spPr>
        <p:txBody>
          <a:bodyPr/>
          <a:lstStyle/>
          <a:p>
            <a:fld id="{108F4CF8-CD35-E447-9681-D7491438C2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8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32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התגשמות הבטחת אלוהים לאברהם, יצחק ויעקב לגבי ירושת הנחלה – ארץ ישראל: 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חֲזַק וֶאֱמָץ; כִּי אַתָּה תַּנְחִיל אֶת הָעָם הַזֶּה, אֶת הָאָרֶץ אֲשֶׁר נִשְׁבַּעְתִּי לַאֲבוֹתָם לָתֵת לָהֶם" </a:t>
            </a:r>
            <a:r>
              <a:rPr lang="he-IL" sz="32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(א </a:t>
            </a:r>
            <a:r>
              <a:rPr lang="he-IL" sz="32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  <a:r>
              <a:rPr lang="he-IL" sz="32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"וַיִּתֵּן יְהוָה לְיִשְׂרָאֵל אֶת-כָּל-הָאָרֶץ אֲשֶׁר נִשְׁבַּע לָתֵת לַאֲבוֹתָם וַיִּרָשׁוּהָ וַיֵּשְׁבוּ בָהּ" </a:t>
            </a:r>
            <a:r>
              <a:rPr lang="he-IL" sz="32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(כא 43)</a:t>
            </a:r>
            <a:endParaRPr lang="he-IL" sz="3200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0817" y="6360822"/>
            <a:ext cx="413483" cy="365125"/>
          </a:xfrm>
        </p:spPr>
        <p:txBody>
          <a:bodyPr/>
          <a:lstStyle/>
          <a:p>
            <a:fld id="{108F4CF8-CD35-E447-9681-D7491438C2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7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התגשמות הבטחת אלוהים לאברהם, יצחק ויעקב לגבי ירושת הנחלה – ארץ ישראל: 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ההבטחה המקורית ניתנה בספר בראשית פרקים יב, יג, טו, יז. שם אלוהים כורת עם אברהם ברית עולם, ברית ללא תנאי, ומבטיח לו שתי הבטחות:  </a:t>
            </a:r>
          </a:p>
          <a:p>
            <a:pPr marL="514350" indent="-51435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אלוהים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הבטיח לאברהם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זרע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- והוא קיים; </a:t>
            </a:r>
            <a:endParaRPr lang="he-IL" sz="2800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אלוהים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הבטיח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נחלת ארץ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- והנה יהושוע בן־נון עומד להנהיג את עם ישראל </a:t>
            </a:r>
            <a:r>
              <a:rPr lang="he-IL" sz="2800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אל תוך נחלתו - לארץ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המובטחת.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0817" y="6360822"/>
            <a:ext cx="413483" cy="365125"/>
          </a:xfrm>
        </p:spPr>
        <p:txBody>
          <a:bodyPr/>
          <a:lstStyle/>
          <a:p>
            <a:fld id="{108F4CF8-CD35-E447-9681-D7491438C2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3200" b="1" spc="600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מטרות ספר יהושוע הן:</a:t>
            </a:r>
          </a:p>
          <a:p>
            <a:pPr marL="514350" indent="-51435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להעיד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על נאמנותו של אלוהים לקיום הבטחת הברית שלו עם עַם ישראל שניתנה מאלוהים לאברהם ולאבות בנוגע לירושת הארץ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המובטחת;</a:t>
            </a:r>
          </a:p>
          <a:p>
            <a:pPr marL="514350" indent="-51435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להוציא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לאור את צדקתו של אלוהים במשפטו נגד העמים החוטאים – הכנענים ושאר יושבי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הארץ;</a:t>
            </a:r>
          </a:p>
          <a:p>
            <a:pPr marL="514350" indent="-51435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ללמד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את עם ישראל: אם יישארו נאמנים וצייתנים לדבר אלוהים, הם יצליחו ויתברכו בכל דבר.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0817" y="6335713"/>
            <a:ext cx="413483" cy="314904"/>
          </a:xfrm>
        </p:spPr>
        <p:txBody>
          <a:bodyPr/>
          <a:lstStyle/>
          <a:p>
            <a:fld id="{108F4CF8-CD35-E447-9681-D7491438C2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0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אלוהים </a:t>
            </a:r>
            <a:r>
              <a:rPr lang="he-IL" sz="36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הבטיח ואלוהים קיים</a:t>
            </a:r>
            <a:r>
              <a:rPr lang="en-US" sz="3600" b="1" spc="600" dirty="0">
                <a:effectLst/>
                <a:latin typeface="David" panose="020E0502060401010101" pitchFamily="34" charset="-79"/>
                <a:ea typeface="Calibri" panose="020F0502020204030204" pitchFamily="34" charset="0"/>
              </a:rPr>
              <a:t>!!!</a:t>
            </a:r>
            <a:endParaRPr lang="en-US" sz="3600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ספר יהושוע מחולק לשלושה נושאים עיקריים:</a:t>
            </a: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1.	הכניסה לארץ כנען – פרקים א-ה.</a:t>
            </a: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2.	כיבוש ארץ כנען – פרקים ו-יב.</a:t>
            </a: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3.	חלוקת הארץ לשבטים – פרקים יג-כד.</a:t>
            </a: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</a:pPr>
            <a:endParaRPr lang="he-IL" sz="3200" b="1" dirty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פרק ג מסתיים בחציית הירדן, ופרק ד' עוסק בתיעוד החצייה, מטרתה ותוצאותיה.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0817" y="6328511"/>
            <a:ext cx="413483" cy="365125"/>
          </a:xfrm>
        </p:spPr>
        <p:txBody>
          <a:bodyPr/>
          <a:lstStyle/>
          <a:p>
            <a:fld id="{108F4CF8-CD35-E447-9681-D7491438C2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8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4000" b="1" spc="600" dirty="0" smtClean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יהושוע פרק ד'</a:t>
            </a:r>
            <a:endParaRPr lang="en-US" sz="4000" b="1" spc="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060174"/>
            <a:ext cx="8233223" cy="5019784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he-IL" sz="28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 וַיְהִי כַּאֲשֶׁר-תַּמּוּ כָל-הַגּוֹי לַעֲבוֹר אֶת-הַיַּרְדֵּן, וַיֹּאמֶר יְהוָה אֶל-יְהוֹשֻׁעַ לֵאמֹר׃    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 קְחוּ לָכֶם מִן-הָעָם שְׁנֵים עָשָׂר אֲנָשִׁים אִישׁ-אֶחָד אִישׁ-אֶחָד מִשָּׁבֶט׃   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 ג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 וְצַוּוּ אוֹתָם לֵאמֹר שְׂאוּ-לָכֶם מִזֶּה מִתּוֹךְ הַיַּרְדֵּן מִמַּצַּב רַגְלֵי הַכֹּהֲנִים הָכִין שְׁתֵּים-עֶשְׂרֵה אֲבָנִים וְהַעֲבַרְתֶּם אוֹתָם עִמָּכֶם וְהִנַּחְתֶּם אוֹתָם בַּמָּלוֹן אֲשֶׁר-תָּלִינוּ בוֹ הַלָּיְלָה׃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וַיִּקְרָא יְהוֹשֻׁעַ אֶל-שְׁנֵים הֶעָשָׂר אִישׁ אֲשֶׁר הֵכִין מִבְּנֵי יִשְׂרָאֵל אִישׁ-אֶחָד אִישׁ-אֶחָד מִשָּׁבֶט׃</a:t>
            </a:r>
          </a:p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he-IL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</a:t>
            </a:r>
            <a:endParaRPr lang="he-IL" sz="3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0928" y="6178260"/>
            <a:ext cx="413483" cy="365125"/>
          </a:xfrm>
        </p:spPr>
        <p:txBody>
          <a:bodyPr/>
          <a:lstStyle/>
          <a:p>
            <a:fld id="{108F4CF8-CD35-E447-9681-D7491438C2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2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40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יהושוע פרק ד'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וַיֹּאמֶר לָהֶם יְהוֹשֻׁעַ עִבְרוּ לִפְנֵי אֲרוֹן יְהוָה אֱלֹהֵיכֶם אֶל-תּוֹךְ הַיַּרְדֵּן וְהָרִימוּ לָכֶם אִישׁ אֶבֶן אַחַת עַל-שִׁכְמוֹ לְמִסְפַּר שִׁבְטֵי בְנֵי-יִשְׂרָאֵל׃ 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לְמַעַן תִּהְיֶה זֹאת אוֹת בְּקִרְבְּכֶם  כִּי-יִשְׁאָלוּן בְּנֵיכֶם מָחָר לֵאמֹר מָה הָאֲבָנִים הָאֵלֶּה לָכֶם׃   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וַאֲמַרְתֶּם לָהֶם אֲשֶׁר נִכְרְתוּ מֵימֵי הַיַּרְדֵּן מִפְּנֵי אֲרוֹן בְּרִית-יְהוָה בְּעָבְרוֹ בַּיַּרְדֵּן נִכְרְתוּ מֵי הַיַּרְדֵּן וְהָיוּ הָאֲבָנִים הָאֵלֶּה לְזִכָּרוֹן לִבְנֵי יִשְׂרָאֵל עַד-עוֹלָם׃   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וַיַּעֲשׂוּ-כֵן בְּנֵי-יִשְׂרָאֵל כַּאֲשֶׁר צִוָּה יְהוֹשֻׁעַ וַיִּשְׂאוּ שְׁתֵּי-עֶשְׂרֵה אֲבָנִים מִתּוֹךְ הַיַּרְדֵּן כַּאֲשֶׁר דִּבֶּר יְהוָה אֶל-יְהוֹשֻׁעַ לְמִסְפַּר שִׁבְטֵי בְנֵי-יִשְׂרָאֵל וַיַּעֲבִרוּם עִמָּם אֶל-הַמָּלוֹן וַיַּנִּחוּם שָׁם׃</a:t>
            </a:r>
            <a:r>
              <a:rPr lang="he-IL" sz="32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0817" y="6360822"/>
            <a:ext cx="413483" cy="365125"/>
          </a:xfrm>
        </p:spPr>
        <p:txBody>
          <a:bodyPr/>
          <a:lstStyle/>
          <a:p>
            <a:fld id="{108F4CF8-CD35-E447-9681-D7491438C2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7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4000" b="1" spc="600" dirty="0">
                <a:effectLst/>
                <a:ea typeface="Calibri" panose="020F0502020204030204" pitchFamily="34" charset="0"/>
                <a:cs typeface="David" panose="020E0502060401010101" pitchFamily="34" charset="-79"/>
              </a:rPr>
              <a:t>יהושוע פרק ד'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36073"/>
            <a:ext cx="8233223" cy="5160689"/>
          </a:xfrm>
        </p:spPr>
        <p:txBody>
          <a:bodyPr lIns="108000" tIns="180000" rIns="180000" anchor="t" anchorCtr="0"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600"/>
              </a:spcBef>
              <a:buNone/>
            </a:pP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וּשְׁתֵּים עֶשְׂרֵה אֲבָנִים הֵקִים יְהוֹשֻׁעַ בְּתוֹךְ הַיַּרְדֵּן תַּחַת מַצַּב רַגְלֵי הַכֹּהֲנִים נֹשְׂאֵי אֲרוֹן הַבְּרִית וַיִּהְיוּ שָׁם עַד הַיּוֹם הַזֶּה׃   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וְהַכֹּהֲנִים נֹשְׂאֵי הָאָרוֹן עֹמְדִים בְּתוֹךְ הַיַּרְדֵּן עַד תֹּם כָּל-הַדָּבָר אֲשֶׁר-צִוָּה יְהוָה אֶת-יְהוֹשֻׁעַ לְדַבֵּר אֶל-הָעָם כְּכֹל אֲשֶׁר-צִוָּה מֹשֶׁה אֶת-יְהוֹשֻׁעַ וַיְמַהֲרוּ הָעָם וַיַּעֲבֹרוּ׃   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יא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וַיְהִי כַּאֲשֶׁר-תַּם כָּל-הָעָם לַעֲבוֹר וַיַּעֲבֹר אֲרוֹן-יְהוָה וְהַכֹּהֲנִים לִפְנֵי הָעָם׃   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יב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וַיַּעַבְרוּ בְּנֵי-רְאוּבֵן וּבְנֵי-גָד וַחֲצִי שֵׁבֶט הַמְנַשֶּׁה חֲמֻשִׁים לִפְנֵי בְּנֵי יִשְׂרָאֵל כַּאֲשֶׁר דִּבֶּר אֲלֵיהֶם מֹשֶׁה׃    </a:t>
            </a:r>
            <a:r>
              <a:rPr lang="he-IL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יג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כְּאַרְבָּעִים אֶלֶף חֲלוּצֵי הַצָּבָא עָבְרוּ לִפְנֵי יְהוָה לַמִּלְחָמָה אֶל עַרְבוֹת יְרִיחוֹ׃</a:t>
            </a:r>
            <a:endParaRPr lang="he-IL" sz="4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0817" y="6360822"/>
            <a:ext cx="485110" cy="365125"/>
          </a:xfrm>
        </p:spPr>
        <p:txBody>
          <a:bodyPr/>
          <a:lstStyle/>
          <a:p>
            <a:fld id="{108F4CF8-CD35-E447-9681-D7491438C2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5867</TotalTime>
  <Words>1265</Words>
  <Application>Microsoft Office PowerPoint</Application>
  <PresentationFormat>On-screen Show (4:3)</PresentationFormat>
  <Paragraphs>128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.Apple Color Emoji UI</vt:lpstr>
      <vt:lpstr>Arial</vt:lpstr>
      <vt:lpstr>Arial Black</vt:lpstr>
      <vt:lpstr>Calibri</vt:lpstr>
      <vt:lpstr>David</vt:lpstr>
      <vt:lpstr>Wingdings</vt:lpstr>
      <vt:lpstr>Mesh</vt:lpstr>
      <vt:lpstr>PowerPoint Presentation</vt:lpstr>
      <vt:lpstr>יהושוע פרק ד</vt:lpstr>
      <vt:lpstr>אלוהים הבטיח ואלוהים קיים!!!</vt:lpstr>
      <vt:lpstr>אלוהים הבטיח ואלוהים קיים!!!</vt:lpstr>
      <vt:lpstr>אלוהים הבטיח ואלוהים קיים!!!</vt:lpstr>
      <vt:lpstr>אלוהים הבטיח ואלוהים קיים!!!</vt:lpstr>
      <vt:lpstr>יהושוע פרק ד'</vt:lpstr>
      <vt:lpstr>יהושוע פרק ד'</vt:lpstr>
      <vt:lpstr>יהושוע פרק ד'</vt:lpstr>
      <vt:lpstr>יהושוע פרק ד'</vt:lpstr>
      <vt:lpstr>יהושוע פרק ד', ה' 1</vt:lpstr>
      <vt:lpstr>אלוהים הבטיח ואלוהים קיים!!!</vt:lpstr>
      <vt:lpstr>אלוהים הבטיח ואלוהים קיים!!!</vt:lpstr>
      <vt:lpstr>אלוהים הבטיח ואלוהים קיים!!!</vt:lpstr>
      <vt:lpstr>אלוהים הבטיח ואלוהים קיים!!!</vt:lpstr>
      <vt:lpstr>אלוהים הבטיח ואלוהים קיים!!!</vt:lpstr>
      <vt:lpstr>אלוהים הבטיח ואלוהים קיים!!!</vt:lpstr>
      <vt:lpstr>אלוהים הבטיח ואלוהים קיים!!!</vt:lpstr>
      <vt:lpstr>אלוהים הבטיח ואלוהים קיים!!!</vt:lpstr>
      <vt:lpstr>אלוהים הבטיח ואלוהים קיים!!!</vt:lpstr>
      <vt:lpstr>אלוהים הבטיח ואלוהים קיים!!!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Thomas Damianos</cp:lastModifiedBy>
  <cp:revision>80</cp:revision>
  <cp:lastPrinted>2019-06-22T05:10:24Z</cp:lastPrinted>
  <dcterms:created xsi:type="dcterms:W3CDTF">2019-05-02T13:10:19Z</dcterms:created>
  <dcterms:modified xsi:type="dcterms:W3CDTF">2019-07-19T20:31:52Z</dcterms:modified>
</cp:coreProperties>
</file>