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137" y="1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81D0-E3BF-45CD-A117-019A6134B0C9}" type="datetimeFigureOut">
              <a:rPr lang="LID4096" smtClean="0"/>
              <a:t>03/30/2019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557F-5823-4A1C-9DA4-31996AE2BA40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033652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81D0-E3BF-45CD-A117-019A6134B0C9}" type="datetimeFigureOut">
              <a:rPr lang="LID4096" smtClean="0"/>
              <a:t>03/30/2019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557F-5823-4A1C-9DA4-31996AE2BA40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509661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81D0-E3BF-45CD-A117-019A6134B0C9}" type="datetimeFigureOut">
              <a:rPr lang="LID4096" smtClean="0"/>
              <a:t>03/30/2019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557F-5823-4A1C-9DA4-31996AE2BA40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074249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81D0-E3BF-45CD-A117-019A6134B0C9}" type="datetimeFigureOut">
              <a:rPr lang="LID4096" smtClean="0"/>
              <a:t>03/30/2019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557F-5823-4A1C-9DA4-31996AE2BA40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668424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81D0-E3BF-45CD-A117-019A6134B0C9}" type="datetimeFigureOut">
              <a:rPr lang="LID4096" smtClean="0"/>
              <a:t>03/30/2019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557F-5823-4A1C-9DA4-31996AE2BA40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573213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81D0-E3BF-45CD-A117-019A6134B0C9}" type="datetimeFigureOut">
              <a:rPr lang="LID4096" smtClean="0"/>
              <a:t>03/30/2019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557F-5823-4A1C-9DA4-31996AE2BA40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239349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81D0-E3BF-45CD-A117-019A6134B0C9}" type="datetimeFigureOut">
              <a:rPr lang="LID4096" smtClean="0"/>
              <a:t>03/30/2019</a:t>
            </a:fld>
            <a:endParaRPr lang="LID4096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557F-5823-4A1C-9DA4-31996AE2BA40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371339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81D0-E3BF-45CD-A117-019A6134B0C9}" type="datetimeFigureOut">
              <a:rPr lang="LID4096" smtClean="0"/>
              <a:t>03/30/2019</a:t>
            </a:fld>
            <a:endParaRPr lang="LID4096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557F-5823-4A1C-9DA4-31996AE2BA40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108447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81D0-E3BF-45CD-A117-019A6134B0C9}" type="datetimeFigureOut">
              <a:rPr lang="LID4096" smtClean="0"/>
              <a:t>03/30/2019</a:t>
            </a:fld>
            <a:endParaRPr lang="LID4096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557F-5823-4A1C-9DA4-31996AE2BA40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135788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81D0-E3BF-45CD-A117-019A6134B0C9}" type="datetimeFigureOut">
              <a:rPr lang="LID4096" smtClean="0"/>
              <a:t>03/30/2019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557F-5823-4A1C-9DA4-31996AE2BA40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618789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81D0-E3BF-45CD-A117-019A6134B0C9}" type="datetimeFigureOut">
              <a:rPr lang="LID4096" smtClean="0"/>
              <a:t>03/30/2019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557F-5823-4A1C-9DA4-31996AE2BA40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423106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 l="-8000" t="-32000" r="-7000" b="-4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781D0-E3BF-45CD-A117-019A6134B0C9}" type="datetimeFigureOut">
              <a:rPr lang="LID4096" smtClean="0"/>
              <a:t>03/30/2019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D557F-5823-4A1C-9DA4-31996AE2BA40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091426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35707-C26C-4EDC-9D9B-4430BD50E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59740"/>
            <a:ext cx="8341929" cy="2238702"/>
          </a:xfrm>
        </p:spPr>
        <p:txBody>
          <a:bodyPr>
            <a:normAutofit/>
          </a:bodyPr>
          <a:lstStyle/>
          <a:p>
            <a:pPr algn="ctr" rtl="1">
              <a:lnSpc>
                <a:spcPct val="100000"/>
              </a:lnSpc>
            </a:pPr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וַיַּרְא הָמָן כִּי אֵין מָרְדֳּכַי כֹּרֵעַ </a:t>
            </a:r>
            <a:br>
              <a:rPr lang="en-US" sz="36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3600" dirty="0" err="1">
                <a:latin typeface="David" panose="020E0502060401010101" pitchFamily="34" charset="-79"/>
                <a:cs typeface="David" panose="020E0502060401010101" pitchFamily="34" charset="-79"/>
              </a:rPr>
              <a:t>וּמִשְׁתַּחֲוֶה</a:t>
            </a:r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 לוֹ; וַיִּמָּלֵא הָמָן חֵמָה.  </a:t>
            </a:r>
            <a:br>
              <a:rPr lang="en-US" sz="40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(אסתר ג' 5)</a:t>
            </a:r>
            <a:endParaRPr lang="LID4096" sz="4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64F5C-2C58-49DA-A4EE-98FEB024F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215" y="2477359"/>
            <a:ext cx="7886700" cy="2912778"/>
          </a:xfrm>
        </p:spPr>
        <p:txBody>
          <a:bodyPr>
            <a:normAutofit/>
          </a:bodyPr>
          <a:lstStyle/>
          <a:p>
            <a:pPr marL="531813" indent="-531813" algn="r" rtl="1">
              <a:lnSpc>
                <a:spcPts val="4300"/>
              </a:lnSpc>
              <a:spcBef>
                <a:spcPts val="12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</a:pPr>
            <a:r>
              <a:rPr lang="he-IL" sz="3500" dirty="0">
                <a:solidFill>
                  <a:srgbClr val="CC6600"/>
                </a:solidFill>
              </a:rPr>
              <a:t>דע/י למי את/ה משתחווה!</a:t>
            </a:r>
          </a:p>
          <a:p>
            <a:pPr marL="531813" indent="-531813" algn="r" rtl="1">
              <a:lnSpc>
                <a:spcPts val="4300"/>
              </a:lnSpc>
              <a:spcBef>
                <a:spcPts val="12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</a:pPr>
            <a:r>
              <a:rPr lang="he-IL" sz="3500" dirty="0">
                <a:solidFill>
                  <a:srgbClr val="CC6600"/>
                </a:solidFill>
              </a:rPr>
              <a:t>דע/י שרואים למי את/ה משתחווה!</a:t>
            </a:r>
          </a:p>
          <a:p>
            <a:pPr marL="531813" indent="-531813" algn="r" rtl="1">
              <a:lnSpc>
                <a:spcPts val="4300"/>
              </a:lnSpc>
              <a:spcBef>
                <a:spcPts val="12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</a:pPr>
            <a:r>
              <a:rPr lang="he-IL" sz="3500" dirty="0">
                <a:solidFill>
                  <a:srgbClr val="CC6600"/>
                </a:solidFill>
              </a:rPr>
              <a:t>דע/י שהבחירה להשתחוות רק לאלוהים מעוררת התנגדות וכעס!</a:t>
            </a:r>
            <a:endParaRPr lang="LID4096" sz="3500" dirty="0">
              <a:solidFill>
                <a:srgbClr val="CC6600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133C22B-B33C-4E50-A7DB-4BE563283662}"/>
              </a:ext>
            </a:extLst>
          </p:cNvPr>
          <p:cNvSpPr txBox="1">
            <a:spLocks/>
          </p:cNvSpPr>
          <p:nvPr/>
        </p:nvSpPr>
        <p:spPr>
          <a:xfrm>
            <a:off x="2219091" y="5207618"/>
            <a:ext cx="4917693" cy="14942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ts val="3000"/>
              </a:lnSpc>
              <a:spcBef>
                <a:spcPts val="0"/>
              </a:spcBef>
            </a:pPr>
            <a:r>
              <a:rPr lang="he-IL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ח</a:t>
            </a:r>
            <a:r>
              <a:rPr lang="he-IL" sz="5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ג</a:t>
            </a:r>
            <a:r>
              <a:rPr lang="he-IL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פ</a:t>
            </a:r>
            <a:r>
              <a:rPr lang="he-IL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ו</a:t>
            </a:r>
            <a:r>
              <a:rPr lang="he-IL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ר</a:t>
            </a:r>
            <a:r>
              <a:rPr lang="he-IL" sz="5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י</a:t>
            </a:r>
            <a:r>
              <a:rPr lang="he-IL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ם</a:t>
            </a:r>
            <a:r>
              <a:rPr lang="he-IL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ש</a:t>
            </a:r>
            <a:r>
              <a:rPr lang="he-IL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</a:t>
            </a:r>
            <a:r>
              <a:rPr lang="he-IL" sz="5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ח</a:t>
            </a:r>
            <a:r>
              <a:rPr lang="he-IL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!</a:t>
            </a:r>
            <a:r>
              <a:rPr lang="he-IL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b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(אסתר ט' 22)</a:t>
            </a:r>
            <a:endParaRPr lang="LID4096" sz="4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9669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35707-C26C-4EDC-9D9B-4430BD50E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225" y="61784"/>
            <a:ext cx="8341929" cy="1451919"/>
          </a:xfrm>
        </p:spPr>
        <p:txBody>
          <a:bodyPr>
            <a:normAutofit/>
          </a:bodyPr>
          <a:lstStyle/>
          <a:p>
            <a:pPr algn="ctr" rtl="1">
              <a:lnSpc>
                <a:spcPct val="100000"/>
              </a:lnSpc>
            </a:pP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וַיַּרְא הָמָן כִּי אֵין מָרְדֳּכַי כֹּרֵעַ </a:t>
            </a:r>
            <a:r>
              <a:rPr lang="he-IL" sz="3200" dirty="0" err="1">
                <a:latin typeface="David" panose="020E0502060401010101" pitchFamily="34" charset="-79"/>
                <a:cs typeface="David" panose="020E0502060401010101" pitchFamily="34" charset="-79"/>
              </a:rPr>
              <a:t>וּמִשְׁתַּחֲוֶה</a:t>
            </a: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 לוֹ; </a:t>
            </a:r>
            <a:br>
              <a:rPr lang="en-US" sz="32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וַיִּמָּלֵא הָמָן חֵמָה. 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(אסתר ג' 5)</a:t>
            </a:r>
            <a:endParaRPr lang="LID4096" sz="4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64F5C-2C58-49DA-A4EE-98FEB024F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60" y="1513702"/>
            <a:ext cx="8404859" cy="4643257"/>
          </a:xfrm>
        </p:spPr>
        <p:txBody>
          <a:bodyPr>
            <a:noAutofit/>
          </a:bodyPr>
          <a:lstStyle/>
          <a:p>
            <a:pPr marL="0" indent="0" algn="ctr" rtl="1">
              <a:lnSpc>
                <a:spcPts val="4300"/>
              </a:lnSpc>
              <a:spcBef>
                <a:spcPts val="1200"/>
              </a:spcBef>
              <a:buClr>
                <a:schemeClr val="tx1"/>
              </a:buClr>
              <a:buSzPct val="90000"/>
              <a:buNone/>
            </a:pPr>
            <a:r>
              <a:rPr lang="he-IL" sz="3500" dirty="0">
                <a:solidFill>
                  <a:srgbClr val="CC6600"/>
                </a:solidFill>
              </a:rPr>
              <a:t>אתה משתחווה!</a:t>
            </a:r>
          </a:p>
          <a:p>
            <a:pPr algn="r" rtl="1">
              <a:lnSpc>
                <a:spcPts val="4300"/>
              </a:lnSpc>
              <a:spcBef>
                <a:spcPts val="1200"/>
              </a:spcBef>
              <a:buClr>
                <a:srgbClr val="CC6600"/>
              </a:buClr>
              <a:buSzPct val="90000"/>
            </a:pPr>
            <a:r>
              <a:rPr lang="he-IL" sz="3500" dirty="0"/>
              <a:t>זה עניין של מעמד סמכות, יראה וכבוד</a:t>
            </a:r>
            <a:endParaRPr lang="en-US" sz="3500" dirty="0"/>
          </a:p>
          <a:p>
            <a:pPr algn="r" rtl="1">
              <a:lnSpc>
                <a:spcPts val="4300"/>
              </a:lnSpc>
              <a:spcBef>
                <a:spcPts val="1200"/>
              </a:spcBef>
              <a:buClr>
                <a:srgbClr val="CC6600"/>
              </a:buClr>
              <a:buSzPct val="90000"/>
            </a:pPr>
            <a:r>
              <a:rPr lang="he-IL" sz="3500" dirty="0"/>
              <a:t>לזהותו, מעמדו ופועלו של המשיח יש מטרה: </a:t>
            </a:r>
            <a:br>
              <a:rPr lang="en-US" sz="3500" dirty="0"/>
            </a:br>
            <a:r>
              <a:rPr lang="he-IL" sz="3500" dirty="0"/>
              <a:t>להשיב אותנו למקום של השתחוויה!</a:t>
            </a:r>
          </a:p>
          <a:p>
            <a:pPr algn="r" rtl="1">
              <a:lnSpc>
                <a:spcPts val="4000"/>
              </a:lnSpc>
              <a:spcBef>
                <a:spcPts val="1200"/>
              </a:spcBef>
              <a:buClr>
                <a:srgbClr val="CC6600"/>
              </a:buClr>
              <a:buSzPct val="90000"/>
            </a:pPr>
            <a:r>
              <a:rPr lang="he-IL" sz="3500" dirty="0"/>
              <a:t>פיליפים ב' 6-8</a:t>
            </a:r>
          </a:p>
          <a:p>
            <a:pPr algn="r" rtl="1">
              <a:lnSpc>
                <a:spcPts val="4000"/>
              </a:lnSpc>
              <a:spcBef>
                <a:spcPts val="1200"/>
              </a:spcBef>
              <a:buClr>
                <a:srgbClr val="CC6600"/>
              </a:buClr>
              <a:buSzPct val="90000"/>
            </a:pPr>
            <a:r>
              <a:rPr lang="he-IL" sz="3500" dirty="0"/>
              <a:t>יש "המנים" רבים...</a:t>
            </a:r>
          </a:p>
          <a:p>
            <a:pPr algn="r" rtl="1">
              <a:lnSpc>
                <a:spcPts val="4000"/>
              </a:lnSpc>
              <a:spcBef>
                <a:spcPts val="1200"/>
              </a:spcBef>
              <a:buClr>
                <a:srgbClr val="CC6600"/>
              </a:buClr>
              <a:buSzPct val="90000"/>
            </a:pPr>
            <a:r>
              <a:rPr lang="he-IL" sz="3500" dirty="0"/>
              <a:t>"השתחוויה: פעולה של מתן ערך עליון למשהו  </a:t>
            </a:r>
            <a:br>
              <a:rPr lang="en-US" sz="3500" dirty="0"/>
            </a:br>
            <a:r>
              <a:rPr lang="he-IL" sz="3500" dirty="0"/>
              <a:t> באופן שזה מערב ומעסיק את כל הווייתך." </a:t>
            </a:r>
            <a:endParaRPr lang="LID4096" sz="3500" dirty="0"/>
          </a:p>
        </p:txBody>
      </p:sp>
    </p:spTree>
    <p:extLst>
      <p:ext uri="{BB962C8B-B14F-4D97-AF65-F5344CB8AC3E}">
        <p14:creationId xmlns:p14="http://schemas.microsoft.com/office/powerpoint/2010/main" val="197394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35707-C26C-4EDC-9D9B-4430BD50E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225" y="61784"/>
            <a:ext cx="8341929" cy="1451919"/>
          </a:xfrm>
        </p:spPr>
        <p:txBody>
          <a:bodyPr>
            <a:normAutofit/>
          </a:bodyPr>
          <a:lstStyle/>
          <a:p>
            <a:pPr algn="ctr" rtl="1">
              <a:lnSpc>
                <a:spcPct val="100000"/>
              </a:lnSpc>
            </a:pP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וַיַּרְא הָמָן כִּי אֵין מָרְדֳּכַי כֹּרֵעַ </a:t>
            </a:r>
            <a:r>
              <a:rPr lang="he-IL" sz="3200" dirty="0" err="1">
                <a:latin typeface="David" panose="020E0502060401010101" pitchFamily="34" charset="-79"/>
                <a:cs typeface="David" panose="020E0502060401010101" pitchFamily="34" charset="-79"/>
              </a:rPr>
              <a:t>וּמִשְׁתַּחֲוֶה</a:t>
            </a: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 לוֹ; </a:t>
            </a:r>
            <a:br>
              <a:rPr lang="en-US" sz="32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וַיִּמָּלֵא הָמָן חֵמָה. 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(אסתר ג' 5)</a:t>
            </a:r>
            <a:endParaRPr lang="LID4096" sz="4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64F5C-2C58-49DA-A4EE-98FEB024F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60" y="1513702"/>
            <a:ext cx="8404859" cy="4643257"/>
          </a:xfrm>
        </p:spPr>
        <p:txBody>
          <a:bodyPr>
            <a:noAutofit/>
          </a:bodyPr>
          <a:lstStyle/>
          <a:p>
            <a:pPr marL="0" indent="0" algn="ctr" rtl="1">
              <a:lnSpc>
                <a:spcPts val="4300"/>
              </a:lnSpc>
              <a:spcBef>
                <a:spcPts val="1200"/>
              </a:spcBef>
              <a:buClr>
                <a:schemeClr val="tx1"/>
              </a:buClr>
              <a:buSzPct val="90000"/>
              <a:buNone/>
            </a:pPr>
            <a:r>
              <a:rPr lang="he-IL" sz="3500" dirty="0">
                <a:solidFill>
                  <a:srgbClr val="CC6600"/>
                </a:solidFill>
              </a:rPr>
              <a:t>רואים למי אתה משתחווה!</a:t>
            </a:r>
          </a:p>
          <a:p>
            <a:pPr algn="r" rtl="1">
              <a:lnSpc>
                <a:spcPts val="4300"/>
              </a:lnSpc>
              <a:spcBef>
                <a:spcPts val="1200"/>
              </a:spcBef>
              <a:buClr>
                <a:srgbClr val="CC6600"/>
              </a:buClr>
              <a:buSzPct val="90000"/>
            </a:pPr>
            <a:r>
              <a:rPr lang="he-IL" sz="3500" dirty="0"/>
              <a:t>יש לך תמיד עדות! </a:t>
            </a:r>
          </a:p>
          <a:p>
            <a:pPr algn="r" rtl="1">
              <a:lnSpc>
                <a:spcPts val="4300"/>
              </a:lnSpc>
              <a:spcBef>
                <a:spcPts val="1200"/>
              </a:spcBef>
              <a:buClr>
                <a:srgbClr val="CC6600"/>
              </a:buClr>
              <a:buSzPct val="90000"/>
            </a:pPr>
            <a:r>
              <a:rPr lang="he-IL" sz="3500" dirty="0"/>
              <a:t>אינני בוש בבשורת המשיח!  </a:t>
            </a:r>
            <a:r>
              <a:rPr lang="he-IL" dirty="0"/>
              <a:t>(רומים א' 16)</a:t>
            </a:r>
          </a:p>
          <a:p>
            <a:pPr algn="r" rtl="1">
              <a:lnSpc>
                <a:spcPts val="4300"/>
              </a:lnSpc>
              <a:spcBef>
                <a:spcPts val="1200"/>
              </a:spcBef>
              <a:buClr>
                <a:srgbClr val="CC6600"/>
              </a:buClr>
              <a:buSzPct val="90000"/>
            </a:pPr>
            <a:r>
              <a:rPr lang="he-IL" sz="3500" dirty="0" err="1"/>
              <a:t>אֱלֹהֵי</a:t>
            </a:r>
            <a:r>
              <a:rPr lang="he-IL" sz="3500" dirty="0"/>
              <a:t> אַבְרָהָם יִצְחָק וְיִשְׂרָאֵל, הַיּוֹם יִוָּדַע כִּי אַתָּה אֱלֹהִים בְּיִשְׂרָאֵל </a:t>
            </a:r>
            <a:r>
              <a:rPr lang="he-IL" sz="3500" b="1" dirty="0"/>
              <a:t>וַאֲנִי עַבְדֶּךָ</a:t>
            </a:r>
            <a:r>
              <a:rPr lang="he-IL" sz="3500" dirty="0"/>
              <a:t>; וּבִדְבָרְךָ עָשִׂיתִי אֵת כָּל הַדְּבָרִים הָאֵלֶּה. </a:t>
            </a:r>
            <a:r>
              <a:rPr lang="he-IL" dirty="0"/>
              <a:t>(מלכים א' י"ח 36)</a:t>
            </a:r>
            <a:endParaRPr lang="he-IL" sz="3500" dirty="0"/>
          </a:p>
          <a:p>
            <a:pPr algn="r" rtl="1">
              <a:lnSpc>
                <a:spcPts val="4300"/>
              </a:lnSpc>
              <a:spcBef>
                <a:spcPts val="1200"/>
              </a:spcBef>
              <a:buClr>
                <a:srgbClr val="CC6600"/>
              </a:buClr>
              <a:buSzPct val="90000"/>
            </a:pPr>
            <a:r>
              <a:rPr lang="he-IL" sz="3500" dirty="0"/>
              <a:t>איך מתבטאת בחייך העובדה שאתה משתחווה אך ורק לאלוהים? </a:t>
            </a:r>
          </a:p>
        </p:txBody>
      </p:sp>
    </p:spTree>
    <p:extLst>
      <p:ext uri="{BB962C8B-B14F-4D97-AF65-F5344CB8AC3E}">
        <p14:creationId xmlns:p14="http://schemas.microsoft.com/office/powerpoint/2010/main" val="1091254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35707-C26C-4EDC-9D9B-4430BD50E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225" y="61784"/>
            <a:ext cx="8341929" cy="1451919"/>
          </a:xfrm>
        </p:spPr>
        <p:txBody>
          <a:bodyPr>
            <a:normAutofit/>
          </a:bodyPr>
          <a:lstStyle/>
          <a:p>
            <a:pPr algn="ctr" rtl="1">
              <a:lnSpc>
                <a:spcPct val="100000"/>
              </a:lnSpc>
            </a:pP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וַיַּרְא הָמָן כִּי אֵין מָרְדֳּכַי כֹּרֵעַ </a:t>
            </a:r>
            <a:r>
              <a:rPr lang="he-IL" sz="3200" dirty="0" err="1">
                <a:latin typeface="David" panose="020E0502060401010101" pitchFamily="34" charset="-79"/>
                <a:cs typeface="David" panose="020E0502060401010101" pitchFamily="34" charset="-79"/>
              </a:rPr>
              <a:t>וּמִשְׁתַּחֲוֶה</a:t>
            </a: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 לוֹ; </a:t>
            </a:r>
            <a:br>
              <a:rPr lang="en-US" sz="32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וַיִּמָּלֵא הָמָן חֵמָה. 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(אסתר ג' 5)</a:t>
            </a:r>
            <a:endParaRPr lang="LID4096" sz="4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64F5C-2C58-49DA-A4EE-98FEB024F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60" y="1513702"/>
            <a:ext cx="8404859" cy="4643257"/>
          </a:xfrm>
        </p:spPr>
        <p:txBody>
          <a:bodyPr>
            <a:noAutofit/>
          </a:bodyPr>
          <a:lstStyle/>
          <a:p>
            <a:pPr marL="0" indent="0" algn="ctr" rtl="1">
              <a:lnSpc>
                <a:spcPts val="4300"/>
              </a:lnSpc>
              <a:spcBef>
                <a:spcPts val="1200"/>
              </a:spcBef>
              <a:buClr>
                <a:schemeClr val="tx1"/>
              </a:buClr>
              <a:buSzPct val="90000"/>
              <a:buNone/>
            </a:pPr>
            <a:r>
              <a:rPr lang="he-IL" sz="3500" dirty="0">
                <a:solidFill>
                  <a:srgbClr val="CC6600"/>
                </a:solidFill>
              </a:rPr>
              <a:t>יש מחיר לבחירה להשתחוות רק לה'!</a:t>
            </a:r>
          </a:p>
          <a:p>
            <a:pPr algn="r" rtl="1">
              <a:lnSpc>
                <a:spcPts val="4300"/>
              </a:lnSpc>
              <a:spcBef>
                <a:spcPts val="1200"/>
              </a:spcBef>
              <a:buClr>
                <a:srgbClr val="CC6600"/>
              </a:buClr>
              <a:buSzPct val="90000"/>
            </a:pPr>
            <a:r>
              <a:rPr lang="he-IL" sz="3500" dirty="0"/>
              <a:t>אנחנו במלחמה רוחנית!  </a:t>
            </a:r>
            <a:r>
              <a:rPr lang="he-IL" sz="3200" dirty="0"/>
              <a:t>(לא נגד בשר ודם)</a:t>
            </a:r>
            <a:endParaRPr lang="he-IL" sz="3500" dirty="0"/>
          </a:p>
          <a:p>
            <a:pPr algn="r" rtl="1">
              <a:lnSpc>
                <a:spcPts val="4300"/>
              </a:lnSpc>
              <a:spcBef>
                <a:spcPts val="1200"/>
              </a:spcBef>
              <a:buClr>
                <a:srgbClr val="CC6600"/>
              </a:buClr>
              <a:buSzPct val="90000"/>
            </a:pPr>
            <a:r>
              <a:rPr lang="he-IL" sz="3500" dirty="0"/>
              <a:t>עם </a:t>
            </a:r>
            <a:r>
              <a:rPr lang="he-IL" sz="3500"/>
              <a:t>ישראל נמצא בלב </a:t>
            </a:r>
            <a:r>
              <a:rPr lang="he-IL" sz="3500" dirty="0"/>
              <a:t>מלחמה זו</a:t>
            </a:r>
          </a:p>
          <a:p>
            <a:pPr algn="r" rtl="1">
              <a:lnSpc>
                <a:spcPts val="4300"/>
              </a:lnSpc>
              <a:spcBef>
                <a:spcPts val="1200"/>
              </a:spcBef>
              <a:buClr>
                <a:srgbClr val="CC6600"/>
              </a:buClr>
              <a:buSzPct val="90000"/>
            </a:pPr>
            <a:r>
              <a:rPr lang="he-IL" sz="3500" dirty="0"/>
              <a:t>בראשית י"ב 2-3</a:t>
            </a:r>
            <a:endParaRPr lang="he-IL" dirty="0"/>
          </a:p>
          <a:p>
            <a:pPr algn="r" rtl="1">
              <a:lnSpc>
                <a:spcPts val="4300"/>
              </a:lnSpc>
              <a:spcBef>
                <a:spcPts val="1200"/>
              </a:spcBef>
              <a:buClr>
                <a:srgbClr val="CC6600"/>
              </a:buClr>
              <a:buSzPct val="90000"/>
            </a:pPr>
            <a:r>
              <a:rPr lang="he-IL" sz="3500" dirty="0"/>
              <a:t>המן לא הסתבך עם אסתר ומרדכי, אלא עם אלוהי אסתר ומרדכי! </a:t>
            </a:r>
          </a:p>
          <a:p>
            <a:pPr algn="r" rtl="1">
              <a:lnSpc>
                <a:spcPts val="4300"/>
              </a:lnSpc>
              <a:spcBef>
                <a:spcPts val="1200"/>
              </a:spcBef>
              <a:buClr>
                <a:srgbClr val="CC6600"/>
              </a:buClr>
              <a:buSzPct val="90000"/>
            </a:pPr>
            <a:r>
              <a:rPr lang="he-IL" sz="3500" dirty="0"/>
              <a:t>הניצחון לא היה ביטול הגזרה, אלא רשות להילחם.  </a:t>
            </a:r>
          </a:p>
        </p:txBody>
      </p:sp>
    </p:spTree>
    <p:extLst>
      <p:ext uri="{BB962C8B-B14F-4D97-AF65-F5344CB8AC3E}">
        <p14:creationId xmlns:p14="http://schemas.microsoft.com/office/powerpoint/2010/main" val="364143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35707-C26C-4EDC-9D9B-4430BD50E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225" y="61784"/>
            <a:ext cx="8341929" cy="1451919"/>
          </a:xfrm>
        </p:spPr>
        <p:txBody>
          <a:bodyPr>
            <a:normAutofit/>
          </a:bodyPr>
          <a:lstStyle/>
          <a:p>
            <a:pPr algn="ctr" rtl="1">
              <a:lnSpc>
                <a:spcPct val="100000"/>
              </a:lnSpc>
            </a:pP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וַיַּרְא הָמָן כִּי אֵין מָרְדֳּכַי כֹּרֵעַ </a:t>
            </a:r>
            <a:r>
              <a:rPr lang="he-IL" sz="3200" dirty="0" err="1">
                <a:latin typeface="David" panose="020E0502060401010101" pitchFamily="34" charset="-79"/>
                <a:cs typeface="David" panose="020E0502060401010101" pitchFamily="34" charset="-79"/>
              </a:rPr>
              <a:t>וּמִשְׁתַּחֲוֶה</a:t>
            </a: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 לוֹ; </a:t>
            </a:r>
            <a:br>
              <a:rPr lang="en-US" sz="32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וַיִּמָּלֵא הָמָן חֵמָה. 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(אסתר ג' 5)</a:t>
            </a:r>
            <a:endParaRPr lang="LID4096" sz="4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64F5C-2C58-49DA-A4EE-98FEB024F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60" y="1513702"/>
            <a:ext cx="8404859" cy="4643257"/>
          </a:xfrm>
        </p:spPr>
        <p:txBody>
          <a:bodyPr>
            <a:noAutofit/>
          </a:bodyPr>
          <a:lstStyle/>
          <a:p>
            <a:pPr marL="0" indent="0" algn="ctr" rtl="1">
              <a:lnSpc>
                <a:spcPts val="4300"/>
              </a:lnSpc>
              <a:spcBef>
                <a:spcPts val="1200"/>
              </a:spcBef>
              <a:buClr>
                <a:schemeClr val="tx1"/>
              </a:buClr>
              <a:buSzPct val="90000"/>
              <a:buNone/>
            </a:pPr>
            <a:r>
              <a:rPr lang="he-IL" sz="3500" dirty="0">
                <a:solidFill>
                  <a:srgbClr val="CC6600"/>
                </a:solidFill>
              </a:rPr>
              <a:t>יש מחיר לבחירה להשתחוות רק לה'!</a:t>
            </a:r>
          </a:p>
          <a:p>
            <a:pPr algn="r" rtl="1">
              <a:lnSpc>
                <a:spcPts val="4300"/>
              </a:lnSpc>
              <a:spcBef>
                <a:spcPts val="1200"/>
              </a:spcBef>
              <a:buClr>
                <a:srgbClr val="CC6600"/>
              </a:buClr>
              <a:buSzPct val="90000"/>
            </a:pPr>
            <a:r>
              <a:rPr lang="he-IL" sz="3500" dirty="0"/>
              <a:t>יש מחיר אישי ויש מחיר כקהילה</a:t>
            </a:r>
            <a:endParaRPr lang="he-IL" dirty="0"/>
          </a:p>
          <a:p>
            <a:pPr algn="r" rtl="1">
              <a:lnSpc>
                <a:spcPts val="4000"/>
              </a:lnSpc>
              <a:spcBef>
                <a:spcPts val="1200"/>
              </a:spcBef>
              <a:buClr>
                <a:srgbClr val="CC6600"/>
              </a:buClr>
              <a:buSzPct val="90000"/>
            </a:pPr>
            <a:r>
              <a:rPr lang="he-IL" sz="3500" dirty="0"/>
              <a:t>א' פטרוס ד' 3-4</a:t>
            </a:r>
          </a:p>
          <a:p>
            <a:pPr algn="r" rtl="1">
              <a:lnSpc>
                <a:spcPts val="4000"/>
              </a:lnSpc>
              <a:spcBef>
                <a:spcPts val="1200"/>
              </a:spcBef>
              <a:buClr>
                <a:srgbClr val="CC6600"/>
              </a:buClr>
              <a:buSzPct val="90000"/>
            </a:pPr>
            <a:r>
              <a:rPr lang="he-IL" sz="3500" dirty="0"/>
              <a:t>למי שלא "זורם" עם העולם תהיה בעיה עם העולם...</a:t>
            </a:r>
          </a:p>
          <a:p>
            <a:pPr algn="r" rtl="1">
              <a:lnSpc>
                <a:spcPts val="4000"/>
              </a:lnSpc>
              <a:spcBef>
                <a:spcPts val="1200"/>
              </a:spcBef>
              <a:buClr>
                <a:srgbClr val="CC6600"/>
              </a:buClr>
              <a:buSzPct val="90000"/>
            </a:pPr>
            <a:r>
              <a:rPr lang="he-IL" sz="3500" dirty="0"/>
              <a:t>תזכורת: יש גם מחיר לבחירה שלא השתחוות רק לאלוהים. </a:t>
            </a:r>
            <a:r>
              <a:rPr lang="he-IL" sz="3200" dirty="0"/>
              <a:t>(א' פטרוס ד' 5)</a:t>
            </a:r>
            <a:r>
              <a:rPr lang="he-IL" sz="3500" dirty="0"/>
              <a:t>  מחיר כבד ונצחי!</a:t>
            </a:r>
          </a:p>
          <a:p>
            <a:pPr algn="r" rtl="1">
              <a:lnSpc>
                <a:spcPts val="4000"/>
              </a:lnSpc>
              <a:spcBef>
                <a:spcPts val="1200"/>
              </a:spcBef>
              <a:buClr>
                <a:srgbClr val="CC6600"/>
              </a:buClr>
              <a:buSzPct val="90000"/>
            </a:pPr>
            <a:r>
              <a:rPr lang="he-IL" sz="3500" dirty="0"/>
              <a:t>עברים י"ב 3 </a:t>
            </a:r>
          </a:p>
        </p:txBody>
      </p:sp>
    </p:spTree>
    <p:extLst>
      <p:ext uri="{BB962C8B-B14F-4D97-AF65-F5344CB8AC3E}">
        <p14:creationId xmlns:p14="http://schemas.microsoft.com/office/powerpoint/2010/main" val="829610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35707-C26C-4EDC-9D9B-4430BD50E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225" y="61784"/>
            <a:ext cx="8341929" cy="1451919"/>
          </a:xfrm>
        </p:spPr>
        <p:txBody>
          <a:bodyPr>
            <a:normAutofit/>
          </a:bodyPr>
          <a:lstStyle/>
          <a:p>
            <a:pPr algn="ctr" rtl="1">
              <a:lnSpc>
                <a:spcPct val="100000"/>
              </a:lnSpc>
            </a:pP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וַיַּרְא הָמָן כִּי אֵין מָרְדֳּכַי כֹּרֵעַ </a:t>
            </a:r>
            <a:r>
              <a:rPr lang="he-IL" sz="3200" dirty="0" err="1">
                <a:latin typeface="David" panose="020E0502060401010101" pitchFamily="34" charset="-79"/>
                <a:cs typeface="David" panose="020E0502060401010101" pitchFamily="34" charset="-79"/>
              </a:rPr>
              <a:t>וּמִשְׁתַּחֲוֶה</a:t>
            </a: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 לוֹ; </a:t>
            </a:r>
            <a:br>
              <a:rPr lang="en-US" sz="32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וַיִּמָּלֵא הָמָן חֵמָה. 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(אסתר ג' 5)</a:t>
            </a:r>
            <a:endParaRPr lang="LID4096" sz="4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64F5C-2C58-49DA-A4EE-98FEB024F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60" y="1513702"/>
            <a:ext cx="8404859" cy="4643257"/>
          </a:xfrm>
        </p:spPr>
        <p:txBody>
          <a:bodyPr>
            <a:noAutofit/>
          </a:bodyPr>
          <a:lstStyle/>
          <a:p>
            <a:pPr marL="0" indent="0" algn="ctr" rtl="1">
              <a:lnSpc>
                <a:spcPts val="4300"/>
              </a:lnSpc>
              <a:spcBef>
                <a:spcPts val="1200"/>
              </a:spcBef>
              <a:buClr>
                <a:schemeClr val="tx1"/>
              </a:buClr>
              <a:buSzPct val="90000"/>
              <a:buNone/>
            </a:pPr>
            <a:r>
              <a:rPr lang="he-IL" sz="3500" dirty="0">
                <a:solidFill>
                  <a:srgbClr val="CC6600"/>
                </a:solidFill>
              </a:rPr>
              <a:t>הבחירה להשתחוות רק לה' שמה אותך במקום ובזמן הנכון כדי לשרת את ה'!</a:t>
            </a:r>
          </a:p>
          <a:p>
            <a:pPr algn="r" rtl="1">
              <a:lnSpc>
                <a:spcPts val="4300"/>
              </a:lnSpc>
              <a:spcBef>
                <a:spcPts val="1200"/>
              </a:spcBef>
              <a:buClr>
                <a:srgbClr val="CC6600"/>
              </a:buClr>
              <a:buSzPct val="90000"/>
            </a:pPr>
            <a:r>
              <a:rPr lang="he-IL" sz="3500" dirty="0"/>
              <a:t>וּמִי יוֹדֵעַ אִם לְעֵת כָּזֹאת הִגַּעַתְּ לַמַּלְכוּת.  </a:t>
            </a:r>
            <a:r>
              <a:rPr lang="he-IL" dirty="0"/>
              <a:t>(ד' 14)</a:t>
            </a:r>
            <a:endParaRPr lang="he-IL" sz="3500" dirty="0"/>
          </a:p>
          <a:p>
            <a:pPr algn="r" rtl="1">
              <a:lnSpc>
                <a:spcPts val="4000"/>
              </a:lnSpc>
              <a:spcBef>
                <a:spcPts val="1200"/>
              </a:spcBef>
              <a:buClr>
                <a:srgbClr val="CC6600"/>
              </a:buClr>
              <a:buSzPct val="90000"/>
            </a:pPr>
            <a:r>
              <a:rPr lang="he-IL" sz="3500" dirty="0"/>
              <a:t>ה' הריבון והכל-יכול </a:t>
            </a:r>
            <a:r>
              <a:rPr lang="he-IL" sz="3500" u="sng" dirty="0"/>
              <a:t>לא צריך</a:t>
            </a:r>
            <a:r>
              <a:rPr lang="he-IL" sz="3500" dirty="0"/>
              <a:t> את אסתר, מרדכי או אפילו אותך - הוא </a:t>
            </a:r>
            <a:r>
              <a:rPr lang="he-IL" sz="3500" u="sng" dirty="0"/>
              <a:t>רוצה</a:t>
            </a:r>
            <a:r>
              <a:rPr lang="he-IL" sz="3500" dirty="0"/>
              <a:t> אותך בשירותו! </a:t>
            </a:r>
          </a:p>
          <a:p>
            <a:pPr algn="r" rtl="1">
              <a:lnSpc>
                <a:spcPts val="4000"/>
              </a:lnSpc>
              <a:spcBef>
                <a:spcPts val="1200"/>
              </a:spcBef>
              <a:buClr>
                <a:srgbClr val="CC6600"/>
              </a:buClr>
              <a:buSzPct val="90000"/>
            </a:pPr>
            <a:r>
              <a:rPr lang="he-IL" sz="3500" dirty="0"/>
              <a:t>קהילה - לא קהל...</a:t>
            </a:r>
          </a:p>
          <a:p>
            <a:pPr algn="r" rtl="1">
              <a:lnSpc>
                <a:spcPts val="4000"/>
              </a:lnSpc>
              <a:spcBef>
                <a:spcPts val="1200"/>
              </a:spcBef>
              <a:buClr>
                <a:srgbClr val="CC6600"/>
              </a:buClr>
              <a:buSzPct val="90000"/>
            </a:pPr>
            <a:r>
              <a:rPr lang="he-IL" sz="3500" dirty="0"/>
              <a:t>קולוסים ג' 23-24</a:t>
            </a:r>
          </a:p>
          <a:p>
            <a:pPr algn="r" rtl="1">
              <a:lnSpc>
                <a:spcPts val="4000"/>
              </a:lnSpc>
              <a:spcBef>
                <a:spcPts val="1200"/>
              </a:spcBef>
              <a:buClr>
                <a:srgbClr val="CC6600"/>
              </a:buClr>
              <a:buSzPct val="90000"/>
            </a:pPr>
            <a:r>
              <a:rPr lang="he-IL" sz="3500" dirty="0"/>
              <a:t>משלוח מנות ומתנות לאביונים</a:t>
            </a:r>
          </a:p>
        </p:txBody>
      </p:sp>
    </p:spTree>
    <p:extLst>
      <p:ext uri="{BB962C8B-B14F-4D97-AF65-F5344CB8AC3E}">
        <p14:creationId xmlns:p14="http://schemas.microsoft.com/office/powerpoint/2010/main" val="159521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35707-C26C-4EDC-9D9B-4430BD50E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225" y="61784"/>
            <a:ext cx="8341929" cy="1451919"/>
          </a:xfrm>
        </p:spPr>
        <p:txBody>
          <a:bodyPr>
            <a:normAutofit/>
          </a:bodyPr>
          <a:lstStyle/>
          <a:p>
            <a:pPr algn="ctr" rtl="1">
              <a:lnSpc>
                <a:spcPct val="100000"/>
              </a:lnSpc>
            </a:pP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וַיַּרְא הָמָן כִּי אֵין מָרְדֳּכַי כֹּרֵעַ </a:t>
            </a:r>
            <a:r>
              <a:rPr lang="he-IL" sz="3200" dirty="0" err="1">
                <a:latin typeface="David" panose="020E0502060401010101" pitchFamily="34" charset="-79"/>
                <a:cs typeface="David" panose="020E0502060401010101" pitchFamily="34" charset="-79"/>
              </a:rPr>
              <a:t>וּמִשְׁתַּחֲוֶה</a:t>
            </a: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 לוֹ; </a:t>
            </a:r>
            <a:br>
              <a:rPr lang="en-US" sz="32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וַיִּמָּלֵא הָמָן חֵמָה. 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(אסתר ג' 5)</a:t>
            </a:r>
            <a:endParaRPr lang="LID4096" sz="4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64F5C-2C58-49DA-A4EE-98FEB024F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13702"/>
            <a:ext cx="8503919" cy="4643257"/>
          </a:xfrm>
        </p:spPr>
        <p:txBody>
          <a:bodyPr>
            <a:noAutofit/>
          </a:bodyPr>
          <a:lstStyle/>
          <a:p>
            <a:pPr marL="0" indent="0" algn="ctr" rtl="1">
              <a:lnSpc>
                <a:spcPts val="4300"/>
              </a:lnSpc>
              <a:spcBef>
                <a:spcPts val="1200"/>
              </a:spcBef>
              <a:buClr>
                <a:schemeClr val="tx1"/>
              </a:buClr>
              <a:buSzPct val="90000"/>
              <a:buNone/>
            </a:pPr>
            <a:r>
              <a:rPr lang="he-IL" sz="3500" dirty="0">
                <a:solidFill>
                  <a:srgbClr val="CC6600"/>
                </a:solidFill>
              </a:rPr>
              <a:t>הבחירה להשתחוות רק לה</a:t>
            </a:r>
            <a:r>
              <a:rPr lang="he-IL" sz="3500">
                <a:solidFill>
                  <a:srgbClr val="CC6600"/>
                </a:solidFill>
              </a:rPr>
              <a:t>' מעניקה</a:t>
            </a:r>
            <a:br>
              <a:rPr lang="en-US" sz="3500" dirty="0">
                <a:solidFill>
                  <a:srgbClr val="CC6600"/>
                </a:solidFill>
              </a:rPr>
            </a:br>
            <a:r>
              <a:rPr lang="he-IL" sz="3500" dirty="0">
                <a:solidFill>
                  <a:srgbClr val="CC6600"/>
                </a:solidFill>
              </a:rPr>
              <a:t>שמחה ומנוחה אמיתיות!</a:t>
            </a:r>
          </a:p>
          <a:p>
            <a:pPr algn="r" rtl="1">
              <a:lnSpc>
                <a:spcPts val="4300"/>
              </a:lnSpc>
              <a:spcBef>
                <a:spcPts val="1200"/>
              </a:spcBef>
              <a:buClr>
                <a:srgbClr val="CC6600"/>
              </a:buClr>
              <a:buSzPct val="90000"/>
            </a:pPr>
            <a:r>
              <a:rPr lang="he-IL" sz="3500" dirty="0"/>
              <a:t>כַּיָּמִים אֲשֶׁר </a:t>
            </a:r>
            <a:r>
              <a:rPr lang="he-IL" sz="3500" b="1" dirty="0"/>
              <a:t>נָחוּ</a:t>
            </a:r>
            <a:r>
              <a:rPr lang="he-IL" sz="3500" dirty="0"/>
              <a:t> בָהֶם הַיְּהוּדִים </a:t>
            </a:r>
            <a:r>
              <a:rPr lang="he-IL" sz="3500" dirty="0" err="1"/>
              <a:t>מֵאֹיְבֵיהֶם</a:t>
            </a:r>
            <a:r>
              <a:rPr lang="he-IL" sz="3500" dirty="0"/>
              <a:t>, וְהַחֹדֶשׁ אֲשֶׁר נֶהְפַּךְ לָהֶם מִיָּגוֹן לְשִׂמְחָה, וּמֵאֵבֶל לְיוֹם טוֹב; לַעֲשׂוֹת אוֹתָם, יְמֵי מִשְׁתֶּה ו</a:t>
            </a:r>
            <a:r>
              <a:rPr lang="he-IL" sz="3500" b="1" dirty="0"/>
              <a:t>ְשִׂמְחָה</a:t>
            </a:r>
            <a:r>
              <a:rPr lang="he-IL" sz="3500" dirty="0"/>
              <a:t>, וּמִשְׁלֹחַ מָנוֹת אִישׁ לְרֵעֵהוּ, וּמַתָּנוֹת </a:t>
            </a:r>
            <a:r>
              <a:rPr lang="he-IL" sz="3500" dirty="0" err="1"/>
              <a:t>לָאֶבְיֹנִים</a:t>
            </a:r>
            <a:r>
              <a:rPr lang="he-IL" sz="3500" dirty="0"/>
              <a:t>.  </a:t>
            </a:r>
            <a:r>
              <a:rPr lang="he-IL" dirty="0"/>
              <a:t>(ט' 22)</a:t>
            </a:r>
            <a:endParaRPr lang="he-IL" sz="3500" dirty="0"/>
          </a:p>
          <a:p>
            <a:pPr algn="r" rtl="1">
              <a:lnSpc>
                <a:spcPts val="4300"/>
              </a:lnSpc>
              <a:spcBef>
                <a:spcPts val="1200"/>
              </a:spcBef>
              <a:buClr>
                <a:srgbClr val="CC6600"/>
              </a:buClr>
              <a:buSzPct val="90000"/>
            </a:pPr>
            <a:r>
              <a:rPr lang="he-IL" sz="3500" dirty="0"/>
              <a:t>המנוחה במשיח  		מתי י"א 28</a:t>
            </a:r>
          </a:p>
          <a:p>
            <a:pPr algn="r" rtl="1">
              <a:lnSpc>
                <a:spcPts val="4300"/>
              </a:lnSpc>
              <a:spcBef>
                <a:spcPts val="1200"/>
              </a:spcBef>
              <a:buClr>
                <a:srgbClr val="CC6600"/>
              </a:buClr>
              <a:buSzPct val="90000"/>
            </a:pPr>
            <a:r>
              <a:rPr lang="he-IL" sz="3500" dirty="0"/>
              <a:t>השמחה במשיח  		מתי כ"ה, יוחנן ט"ו 11</a:t>
            </a:r>
          </a:p>
        </p:txBody>
      </p:sp>
    </p:spTree>
    <p:extLst>
      <p:ext uri="{BB962C8B-B14F-4D97-AF65-F5344CB8AC3E}">
        <p14:creationId xmlns:p14="http://schemas.microsoft.com/office/powerpoint/2010/main" val="252197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35707-C26C-4EDC-9D9B-4430BD50E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225" y="61784"/>
            <a:ext cx="8341929" cy="1451919"/>
          </a:xfrm>
        </p:spPr>
        <p:txBody>
          <a:bodyPr>
            <a:normAutofit/>
          </a:bodyPr>
          <a:lstStyle/>
          <a:p>
            <a:pPr algn="ctr" rtl="1">
              <a:lnSpc>
                <a:spcPct val="100000"/>
              </a:lnSpc>
            </a:pP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וַיַּרְא הָמָן כִּי אֵין מָרְדֳּכַי כֹּרֵעַ </a:t>
            </a:r>
            <a:r>
              <a:rPr lang="he-IL" sz="3200" dirty="0" err="1">
                <a:latin typeface="David" panose="020E0502060401010101" pitchFamily="34" charset="-79"/>
                <a:cs typeface="David" panose="020E0502060401010101" pitchFamily="34" charset="-79"/>
              </a:rPr>
              <a:t>וּמִשְׁתַּחֲוֶה</a:t>
            </a: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 לוֹ; </a:t>
            </a:r>
            <a:br>
              <a:rPr lang="en-US" sz="32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וַיִּמָּלֵא הָמָן חֵמָה. 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(אסתר ג' 5)</a:t>
            </a:r>
            <a:endParaRPr lang="LID4096" sz="4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64F5C-2C58-49DA-A4EE-98FEB024F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1" y="1666102"/>
            <a:ext cx="8341930" cy="4643257"/>
          </a:xfrm>
        </p:spPr>
        <p:txBody>
          <a:bodyPr>
            <a:noAutofit/>
          </a:bodyPr>
          <a:lstStyle/>
          <a:p>
            <a:pPr marL="531813" indent="-531813" algn="r" rtl="1">
              <a:lnSpc>
                <a:spcPts val="4300"/>
              </a:lnSpc>
              <a:spcBef>
                <a:spcPts val="12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</a:pPr>
            <a:r>
              <a:rPr lang="he-IL" sz="3500" dirty="0">
                <a:solidFill>
                  <a:srgbClr val="CC6600"/>
                </a:solidFill>
              </a:rPr>
              <a:t>האם אתה משתחווה רק לה'?</a:t>
            </a:r>
          </a:p>
          <a:p>
            <a:pPr marL="531813" indent="-531813" algn="r" rtl="1">
              <a:lnSpc>
                <a:spcPts val="4300"/>
              </a:lnSpc>
              <a:spcBef>
                <a:spcPts val="12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</a:pPr>
            <a:r>
              <a:rPr lang="he-IL" sz="3500" dirty="0">
                <a:solidFill>
                  <a:srgbClr val="CC6600"/>
                </a:solidFill>
              </a:rPr>
              <a:t>האם רואים שאתה משתחווה רק לה'?</a:t>
            </a:r>
          </a:p>
          <a:p>
            <a:pPr marL="531813" indent="-531813" algn="r" rtl="1">
              <a:lnSpc>
                <a:spcPts val="4300"/>
              </a:lnSpc>
              <a:spcBef>
                <a:spcPts val="12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</a:pPr>
            <a:r>
              <a:rPr lang="he-IL" sz="3500" dirty="0">
                <a:solidFill>
                  <a:srgbClr val="CC6600"/>
                </a:solidFill>
              </a:rPr>
              <a:t>איזה מחיר אתה משלם על נאמנותך רק לה'?</a:t>
            </a:r>
          </a:p>
          <a:p>
            <a:pPr marL="531813" indent="-531813" algn="r" rtl="1">
              <a:lnSpc>
                <a:spcPts val="4300"/>
              </a:lnSpc>
              <a:spcBef>
                <a:spcPts val="12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</a:pPr>
            <a:r>
              <a:rPr lang="he-IL" sz="3500" dirty="0">
                <a:solidFill>
                  <a:srgbClr val="CC6600"/>
                </a:solidFill>
              </a:rPr>
              <a:t>האם אתה משרת את ה'?</a:t>
            </a:r>
          </a:p>
          <a:p>
            <a:pPr marL="531813" indent="-531813" algn="r" rtl="1">
              <a:lnSpc>
                <a:spcPts val="4300"/>
              </a:lnSpc>
              <a:spcBef>
                <a:spcPts val="12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</a:pPr>
            <a:r>
              <a:rPr lang="he-IL" sz="3500" dirty="0">
                <a:solidFill>
                  <a:srgbClr val="CC6600"/>
                </a:solidFill>
              </a:rPr>
              <a:t>האם מצאת את המנוחה והשמחה בה'?</a:t>
            </a:r>
            <a:endParaRPr lang="he-IL" sz="3500" dirty="0"/>
          </a:p>
        </p:txBody>
      </p:sp>
    </p:spTree>
    <p:extLst>
      <p:ext uri="{BB962C8B-B14F-4D97-AF65-F5344CB8AC3E}">
        <p14:creationId xmlns:p14="http://schemas.microsoft.com/office/powerpoint/2010/main" val="3326649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459</TotalTime>
  <Words>389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David</vt:lpstr>
      <vt:lpstr>Wingdings</vt:lpstr>
      <vt:lpstr>Office Theme</vt:lpstr>
      <vt:lpstr>וַיַּרְא הָמָן כִּי אֵין מָרְדֳּכַי כֹּרֵעַ  וּמִשְׁתַּחֲוֶה לוֹ; וַיִּמָּלֵא הָמָן חֵמָה.   (אסתר ג' 5)</vt:lpstr>
      <vt:lpstr>וַיַּרְא הָמָן כִּי אֵין מָרְדֳּכַי כֹּרֵעַ וּמִשְׁתַּחֲוֶה לוֹ;  וַיִּמָּלֵא הָמָן חֵמָה.  (אסתר ג' 5)</vt:lpstr>
      <vt:lpstr>וַיַּרְא הָמָן כִּי אֵין מָרְדֳּכַי כֹּרֵעַ וּמִשְׁתַּחֲוֶה לוֹ;  וַיִּמָּלֵא הָמָן חֵמָה.  (אסתר ג' 5)</vt:lpstr>
      <vt:lpstr>וַיַּרְא הָמָן כִּי אֵין מָרְדֳּכַי כֹּרֵעַ וּמִשְׁתַּחֲוֶה לוֹ;  וַיִּמָּלֵא הָמָן חֵמָה.  (אסתר ג' 5)</vt:lpstr>
      <vt:lpstr>וַיַּרְא הָמָן כִּי אֵין מָרְדֳּכַי כֹּרֵעַ וּמִשְׁתַּחֲוֶה לוֹ;  וַיִּמָּלֵא הָמָן חֵמָה.  (אסתר ג' 5)</vt:lpstr>
      <vt:lpstr>וַיַּרְא הָמָן כִּי אֵין מָרְדֳּכַי כֹּרֵעַ וּמִשְׁתַּחֲוֶה לוֹ;  וַיִּמָּלֵא הָמָן חֵמָה.  (אסתר ג' 5)</vt:lpstr>
      <vt:lpstr>וַיַּרְא הָמָן כִּי אֵין מָרְדֳּכַי כֹּרֵעַ וּמִשְׁתַּחֲוֶה לוֹ;  וַיִּמָּלֵא הָמָן חֵמָה.  (אסתר ג' 5)</vt:lpstr>
      <vt:lpstr>וַיַּרְא הָמָן כִּי אֵין מָרְדֳּכַי כֹּרֵעַ וּמִשְׁתַּחֲוֶה לוֹ;  וַיִּמָּלֵא הָמָן חֵמָה.  (אסתר ג' 5)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Shmuel Aweida</dc:creator>
  <cp:lastModifiedBy>Shmuel Aweida</cp:lastModifiedBy>
  <cp:revision>31</cp:revision>
  <dcterms:created xsi:type="dcterms:W3CDTF">2019-03-19T06:39:33Z</dcterms:created>
  <dcterms:modified xsi:type="dcterms:W3CDTF">2019-03-30T06:37:22Z</dcterms:modified>
</cp:coreProperties>
</file>